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7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0000"/>
    <a:srgbClr val="00FFFF"/>
    <a:srgbClr val="58585A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666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22"/>
    </p:cViewPr>
  </p:sorterViewPr>
  <p:notesViewPr>
    <p:cSldViewPr>
      <p:cViewPr varScale="1">
        <p:scale>
          <a:sx n="79" d="100"/>
          <a:sy n="79" d="100"/>
        </p:scale>
        <p:origin x="-210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D3A283F-DA04-4CF3-8163-3D65299B22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42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358775" y="358775"/>
            <a:ext cx="8421688" cy="1800225"/>
          </a:xfrm>
        </p:spPr>
        <p:txBody>
          <a:bodyPr anchor="t"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8775" y="2536825"/>
            <a:ext cx="8421688" cy="3959225"/>
          </a:xfrm>
        </p:spPr>
        <p:txBody>
          <a:bodyPr lIns="0" tIns="0" rIns="0" bIns="0" anchor="b"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01436" y="6143625"/>
            <a:ext cx="1042141" cy="719138"/>
          </a:xfrm>
          <a:prstGeom prst="rect">
            <a:avLst/>
          </a:prstGeom>
          <a:noFill/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9675" y="6143625"/>
            <a:ext cx="71913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100400" y="1260000"/>
            <a:ext cx="4680000" cy="4680000"/>
          </a:xfrm>
        </p:spPr>
        <p:txBody>
          <a:bodyPr lIns="0" tIns="0" rIns="0" bIns="0" anchor="ctr" anchorCtr="0"/>
          <a:lstStyle>
            <a:lvl1pPr algn="ctr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CC8F95F-629F-4540-898A-035BA9276A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80400" y="358775"/>
            <a:ext cx="900000" cy="6138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4" y="358775"/>
            <a:ext cx="7520400" cy="6138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DE4615-AF9B-48E5-9EBF-7BF6FC3765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4" y="1260000"/>
            <a:ext cx="2689200" cy="523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800" y="1260000"/>
            <a:ext cx="2689200" cy="523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3229200" y="1260000"/>
            <a:ext cx="2689200" cy="523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62000" y="1260000"/>
            <a:ext cx="41220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000" y="1260000"/>
            <a:ext cx="4122000" cy="523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4662000" y="3970800"/>
            <a:ext cx="41220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5" y="1260000"/>
            <a:ext cx="41220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000" y="1260000"/>
            <a:ext cx="4122000" cy="523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360000" y="3970800"/>
            <a:ext cx="41220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62000" y="1260000"/>
            <a:ext cx="41220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000" y="1260000"/>
            <a:ext cx="41220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4662000" y="3970800"/>
            <a:ext cx="41220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12"/>
          </p:nvPr>
        </p:nvSpPr>
        <p:spPr>
          <a:xfrm>
            <a:off x="360000" y="3970800"/>
            <a:ext cx="41220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4" y="1260000"/>
            <a:ext cx="41220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000" y="1260000"/>
            <a:ext cx="41220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360000" y="3970800"/>
            <a:ext cx="41220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3"/>
          </p:nvPr>
        </p:nvSpPr>
        <p:spPr>
          <a:xfrm>
            <a:off x="4662000" y="3970800"/>
            <a:ext cx="41220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360000" y="3430800"/>
            <a:ext cx="41220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4662000" y="3430800"/>
            <a:ext cx="41220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6141600"/>
            <a:ext cx="41220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4662000" y="6141600"/>
            <a:ext cx="41220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4" y="1260000"/>
            <a:ext cx="84204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360000" y="39708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3"/>
          </p:nvPr>
        </p:nvSpPr>
        <p:spPr>
          <a:xfrm>
            <a:off x="6094800" y="39708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3229200" y="39708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Description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4" y="1260000"/>
            <a:ext cx="84204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2"/>
          </p:nvPr>
        </p:nvSpPr>
        <p:spPr>
          <a:xfrm>
            <a:off x="360000" y="39708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6094800" y="39708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3229200" y="39708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357158" y="61416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3229200" y="61416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6094800" y="61416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4" y="12600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800" y="12600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3229200" y="12600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360000" y="3970800"/>
            <a:ext cx="84204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358775"/>
            <a:ext cx="8421688" cy="900000"/>
          </a:xfrm>
        </p:spPr>
        <p:txBody>
          <a:bodyPr tIns="0" bIns="0" anchor="t" anchorCtr="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260000"/>
            <a:ext cx="8421688" cy="5238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3229F5ED-77DA-4323-B2C6-F50765BF44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Description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360000" y="3970800"/>
            <a:ext cx="84204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358774" y="12600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6094800" y="12600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1"/>
          </p:nvPr>
        </p:nvSpPr>
        <p:spPr>
          <a:xfrm>
            <a:off x="3229200" y="12600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360000" y="34308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3229200" y="34308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6094800" y="34308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Content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62000" y="1260000"/>
            <a:ext cx="41220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000" y="1260000"/>
            <a:ext cx="41220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2"/>
          </p:nvPr>
        </p:nvSpPr>
        <p:spPr>
          <a:xfrm>
            <a:off x="360000" y="39708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3"/>
          </p:nvPr>
        </p:nvSpPr>
        <p:spPr>
          <a:xfrm>
            <a:off x="6094800" y="39708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3229200" y="39708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Content Description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4" y="1260000"/>
            <a:ext cx="41220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000" y="1260000"/>
            <a:ext cx="41220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360000" y="3430800"/>
            <a:ext cx="41220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4662000" y="3430800"/>
            <a:ext cx="41220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2"/>
          </p:nvPr>
        </p:nvSpPr>
        <p:spPr>
          <a:xfrm>
            <a:off x="360000" y="39708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"/>
          <p:cNvSpPr>
            <a:spLocks noGrp="1"/>
          </p:cNvSpPr>
          <p:nvPr>
            <p:ph sz="half" idx="13"/>
          </p:nvPr>
        </p:nvSpPr>
        <p:spPr>
          <a:xfrm>
            <a:off x="6094800" y="39708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sz="half" idx="14"/>
          </p:nvPr>
        </p:nvSpPr>
        <p:spPr>
          <a:xfrm>
            <a:off x="3229200" y="39708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357158" y="61416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3229200" y="61416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0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6094800" y="61416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Conten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4662000" y="3970800"/>
            <a:ext cx="41220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12"/>
          </p:nvPr>
        </p:nvSpPr>
        <p:spPr>
          <a:xfrm>
            <a:off x="360000" y="3970800"/>
            <a:ext cx="41220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358774" y="12600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6094800" y="12600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3229200" y="12600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Content Description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360000" y="3970800"/>
            <a:ext cx="41220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3"/>
          </p:nvPr>
        </p:nvSpPr>
        <p:spPr>
          <a:xfrm>
            <a:off x="4662000" y="3970800"/>
            <a:ext cx="41220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6141600"/>
            <a:ext cx="41220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4662000" y="6141600"/>
            <a:ext cx="41220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358774" y="12600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"/>
          <p:cNvSpPr>
            <a:spLocks noGrp="1"/>
          </p:cNvSpPr>
          <p:nvPr>
            <p:ph sz="half" idx="2"/>
          </p:nvPr>
        </p:nvSpPr>
        <p:spPr>
          <a:xfrm>
            <a:off x="6094800" y="12600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sz="half" idx="11"/>
          </p:nvPr>
        </p:nvSpPr>
        <p:spPr>
          <a:xfrm>
            <a:off x="3229200" y="12600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360000" y="34308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3229200" y="34308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0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6094800" y="34308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4" y="12600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800" y="12600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3229200" y="12600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360000" y="39708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3"/>
          </p:nvPr>
        </p:nvSpPr>
        <p:spPr>
          <a:xfrm>
            <a:off x="6094800" y="39708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3229200" y="39708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Content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4" y="12600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800" y="12600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3229200" y="12600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360000" y="39708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3"/>
          </p:nvPr>
        </p:nvSpPr>
        <p:spPr>
          <a:xfrm>
            <a:off x="6094800" y="39708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3229200" y="39708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360000" y="34308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3229200" y="34308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6094800" y="34308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357158" y="61416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3229200" y="61416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6094800" y="61416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000" y="360000"/>
            <a:ext cx="8424000" cy="613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creen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0"/>
            <a:ext cx="9144000" cy="6858000"/>
          </a:xfrm>
        </p:spPr>
        <p:txBody>
          <a:bodyPr lIns="0" tIns="0" rIns="0" bIns="0" anchor="ctr" anchorCtr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0000" y="4698000"/>
            <a:ext cx="8420400" cy="1800000"/>
          </a:xfrm>
        </p:spPr>
        <p:txBody>
          <a:bodyPr anchor="t"/>
          <a:lstStyle>
            <a:lvl1pPr algn="l">
              <a:defRPr sz="36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2538000"/>
            <a:ext cx="8420400" cy="1800000"/>
          </a:xfrm>
        </p:spPr>
        <p:txBody>
          <a:bodyPr lIns="0" tIns="0" rIns="0" bIns="0"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5" name="Picture 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01436" y="6143625"/>
            <a:ext cx="1042141" cy="719138"/>
          </a:xfrm>
          <a:prstGeom prst="rect">
            <a:avLst/>
          </a:prstGeom>
          <a:noFill/>
        </p:spPr>
      </p:pic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9675" y="6143625"/>
            <a:ext cx="71913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5" y="1260000"/>
            <a:ext cx="4122000" cy="523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000" y="1260000"/>
            <a:ext cx="4122000" cy="523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420400" cy="90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6138000"/>
            <a:ext cx="4122000" cy="360000"/>
          </a:xfrm>
        </p:spPr>
        <p:txBody>
          <a:bodyPr anchor="ctr" anchorCtr="0"/>
          <a:lstStyle>
            <a:lvl1pPr marL="0" indent="0" algn="ctr">
              <a:buNone/>
              <a:defRPr sz="1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000" y="1260000"/>
            <a:ext cx="4122000" cy="487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2000" y="6138000"/>
            <a:ext cx="4122000" cy="360000"/>
          </a:xfrm>
        </p:spPr>
        <p:txBody>
          <a:bodyPr anchor="ctr" anchorCtr="0"/>
          <a:lstStyle>
            <a:lvl1pPr marL="0" indent="0" algn="ctr">
              <a:buNone/>
              <a:defRPr lang="en-US" sz="1200" smtClean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000" y="1260000"/>
            <a:ext cx="4122000" cy="487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187D5F-251D-4442-8F5F-DA52B86B12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6788420-AE1F-4DA9-A32E-9601A2E98E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4122C1-BEA9-4A2C-A824-9B11D73B7B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2689200" cy="900000"/>
          </a:xfrm>
        </p:spPr>
        <p:txBody>
          <a:bodyPr anchor="t" anchorCtr="0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9200" y="359999"/>
            <a:ext cx="5551200" cy="613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0000" y="1260000"/>
            <a:ext cx="2689200" cy="5238000"/>
          </a:xfrm>
        </p:spPr>
        <p:txBody>
          <a:bodyPr lIns="0" tIns="0" rIns="0" bIns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65912C-7D12-4926-9C33-9391D78A76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4878000"/>
            <a:ext cx="8420400" cy="90000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0000" y="360000"/>
            <a:ext cx="8420400" cy="4518000"/>
          </a:xfrm>
        </p:spPr>
        <p:txBody>
          <a:bodyPr lIns="0" tIns="0" rIns="0" bIns="0"/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0000" y="5958000"/>
            <a:ext cx="8420400" cy="540000"/>
          </a:xfrm>
        </p:spPr>
        <p:txBody>
          <a:bodyPr lIns="0" tIns="0" rIns="0" bIns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3BB00F2-31A7-4787-857D-FDD7A72219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358775"/>
            <a:ext cx="8421688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60000"/>
            <a:ext cx="8421688" cy="523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138863"/>
            <a:ext cx="71913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58585A"/>
                </a:solidFill>
                <a:latin typeface="+mn-lt"/>
              </a:defRPr>
            </a:lvl1pPr>
          </a:lstStyle>
          <a:p>
            <a:fld id="{E99565C2-ABCC-44D5-8C23-F5AEC5E61B7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24000" y="6138000"/>
            <a:ext cx="71913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  <p:sldLayoutId id="2147483665" r:id="rId13"/>
    <p:sldLayoutId id="2147483664" r:id="rId14"/>
    <p:sldLayoutId id="2147483666" r:id="rId15"/>
    <p:sldLayoutId id="2147483673" r:id="rId16"/>
    <p:sldLayoutId id="2147483671" r:id="rId17"/>
    <p:sldLayoutId id="2147483678" r:id="rId18"/>
    <p:sldLayoutId id="2147483672" r:id="rId19"/>
    <p:sldLayoutId id="2147483679" r:id="rId20"/>
    <p:sldLayoutId id="2147483674" r:id="rId21"/>
    <p:sldLayoutId id="2147483676" r:id="rId22"/>
    <p:sldLayoutId id="2147483675" r:id="rId23"/>
    <p:sldLayoutId id="2147483677" r:id="rId24"/>
    <p:sldLayoutId id="2147483669" r:id="rId25"/>
    <p:sldLayoutId id="2147483670" r:id="rId26"/>
    <p:sldLayoutId id="2147483668" r:id="rId27"/>
    <p:sldLayoutId id="2147483667" r:id="rId28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Avalon Interface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dirty="0" err="1" smtClean="0">
                <a:solidFill>
                  <a:srgbClr val="000000"/>
                </a:solidFill>
              </a:rPr>
              <a:t>Hardik</a:t>
            </a:r>
            <a:r>
              <a:rPr lang="en-US" dirty="0" smtClean="0">
                <a:solidFill>
                  <a:srgbClr val="000000"/>
                </a:solidFill>
              </a:rPr>
              <a:t> Shah</a:t>
            </a:r>
            <a:endParaRPr lang="en-US" sz="1800" dirty="0" smtClean="0">
              <a:solidFill>
                <a:srgbClr val="000000"/>
              </a:solidFill>
            </a:endParaRPr>
          </a:p>
          <a:p>
            <a:pPr lvl="0"/>
            <a:r>
              <a:rPr lang="en-US" sz="1800" dirty="0" smtClean="0">
                <a:solidFill>
                  <a:srgbClr val="9C9D9F"/>
                </a:solidFill>
              </a:rPr>
              <a:t>Robotics and Embedded Systems</a:t>
            </a:r>
          </a:p>
          <a:p>
            <a:pPr lvl="0"/>
            <a:r>
              <a:rPr lang="en-US" sz="1800" dirty="0" smtClean="0">
                <a:solidFill>
                  <a:srgbClr val="9C9D9F"/>
                </a:solidFill>
              </a:rPr>
              <a:t>Department of Informatics</a:t>
            </a:r>
          </a:p>
          <a:p>
            <a:pPr lvl="0"/>
            <a:r>
              <a:rPr lang="en-US" sz="1800" dirty="0" err="1" smtClean="0">
                <a:solidFill>
                  <a:srgbClr val="9C9D9F"/>
                </a:solidFill>
              </a:rPr>
              <a:t>Technische</a:t>
            </a:r>
            <a:r>
              <a:rPr lang="en-US" sz="1800" dirty="0" smtClean="0">
                <a:solidFill>
                  <a:srgbClr val="9C9D9F"/>
                </a:solidFill>
              </a:rPr>
              <a:t> </a:t>
            </a:r>
            <a:r>
              <a:rPr lang="en-US" sz="1800" dirty="0" err="1" smtClean="0">
                <a:solidFill>
                  <a:srgbClr val="9C9D9F"/>
                </a:solidFill>
              </a:rPr>
              <a:t>Universität</a:t>
            </a:r>
            <a:r>
              <a:rPr lang="en-US" sz="1800" dirty="0" smtClean="0">
                <a:solidFill>
                  <a:srgbClr val="9C9D9F"/>
                </a:solidFill>
              </a:rPr>
              <a:t> </a:t>
            </a:r>
            <a:r>
              <a:rPr lang="en-US" sz="1800" dirty="0" err="1" smtClean="0">
                <a:solidFill>
                  <a:srgbClr val="9C9D9F"/>
                </a:solidFill>
              </a:rPr>
              <a:t>München</a:t>
            </a:r>
            <a:endParaRPr lang="en-US" sz="1800" dirty="0" smtClean="0">
              <a:solidFill>
                <a:srgbClr val="9C9D9F"/>
              </a:solidFill>
            </a:endParaRPr>
          </a:p>
          <a:p>
            <a:pPr lvl="0"/>
            <a:endParaRPr lang="en-US" sz="1800" dirty="0" smtClean="0">
              <a:solidFill>
                <a:srgbClr val="9C9D9F"/>
              </a:solidFill>
            </a:endParaRPr>
          </a:p>
          <a:p>
            <a:pPr lvl="0"/>
            <a:r>
              <a:rPr lang="en-US" sz="1800" dirty="0" smtClean="0">
                <a:solidFill>
                  <a:srgbClr val="9C9D9F"/>
                </a:solidFill>
              </a:rPr>
              <a:t>www6.in.tum.de</a:t>
            </a:r>
          </a:p>
          <a:p>
            <a:pPr lvl="0"/>
            <a:endParaRPr lang="en-US" sz="1800" dirty="0" smtClean="0">
              <a:solidFill>
                <a:srgbClr val="9C9D9F"/>
              </a:solidFill>
            </a:endParaRPr>
          </a:p>
          <a:p>
            <a:pPr lvl="0"/>
            <a:r>
              <a:rPr lang="en-US" sz="1800" dirty="0" smtClean="0">
                <a:solidFill>
                  <a:srgbClr val="9C9D9F"/>
                </a:solidFill>
              </a:rPr>
              <a:t>06 May </a:t>
            </a:r>
            <a:r>
              <a:rPr lang="en-US" sz="1800" dirty="0" smtClean="0">
                <a:solidFill>
                  <a:srgbClr val="9C9D9F"/>
                </a:solidFill>
              </a:rPr>
              <a:t>2013</a:t>
            </a:r>
            <a:endParaRPr lang="en-US" sz="1800" dirty="0">
              <a:solidFill>
                <a:srgbClr val="9C9D9F"/>
              </a:solidFill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/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728700"/>
            <a:ext cx="5555122" cy="5877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Integrate with SOPC/</a:t>
            </a:r>
            <a:r>
              <a:rPr lang="en-US" dirty="0" err="1" smtClean="0"/>
              <a:t>QSyS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9F5ED-77DA-4323-B2C6-F50765BF448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83768" y="1556792"/>
            <a:ext cx="1440160" cy="648072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tangle 2"/>
          <p:cNvSpPr/>
          <p:nvPr/>
        </p:nvSpPr>
        <p:spPr>
          <a:xfrm>
            <a:off x="4211960" y="1556792"/>
            <a:ext cx="1368152" cy="7920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693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Integrate with SOPC/</a:t>
            </a:r>
            <a:r>
              <a:rPr lang="en-US" dirty="0" err="1"/>
              <a:t>QSyS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9F5ED-77DA-4323-B2C6-F50765BF4484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175" y="1628800"/>
            <a:ext cx="4795650" cy="5073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174174" y="2349246"/>
            <a:ext cx="2397826" cy="93573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6"/>
          <p:cNvSpPr/>
          <p:nvPr/>
        </p:nvSpPr>
        <p:spPr>
          <a:xfrm>
            <a:off x="3203848" y="5152795"/>
            <a:ext cx="1152128" cy="2880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30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5716" y="1067344"/>
            <a:ext cx="5112568" cy="5409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Integrate with SOPC/</a:t>
            </a:r>
            <a:r>
              <a:rPr lang="en-US" dirty="0" err="1"/>
              <a:t>QSyS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9F5ED-77DA-4323-B2C6-F50765BF448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47664" y="2817115"/>
            <a:ext cx="3024336" cy="32385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6"/>
          <p:cNvSpPr/>
          <p:nvPr/>
        </p:nvSpPr>
        <p:spPr>
          <a:xfrm>
            <a:off x="4788024" y="1772816"/>
            <a:ext cx="1152128" cy="15121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4788024" y="5949280"/>
            <a:ext cx="1440160" cy="648072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423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56" y="2996952"/>
            <a:ext cx="8421688" cy="900000"/>
          </a:xfrm>
        </p:spPr>
        <p:txBody>
          <a:bodyPr/>
          <a:lstStyle/>
          <a:p>
            <a:pPr algn="ctr"/>
            <a:r>
              <a:rPr lang="en-US" dirty="0" smtClean="0"/>
              <a:t>Thank you.</a:t>
            </a:r>
            <a:br>
              <a:rPr lang="en-US" dirty="0" smtClean="0"/>
            </a:br>
            <a:r>
              <a:rPr lang="en-US" dirty="0" smtClean="0"/>
              <a:t>Questions ?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9F5ED-77DA-4323-B2C6-F50765BF448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3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On-chip Bus?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9F5ED-77DA-4323-B2C6-F50765BF448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123728" y="1268760"/>
            <a:ext cx="1008112" cy="64807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M1</a:t>
            </a:r>
            <a:endParaRPr lang="de-DE" dirty="0"/>
          </a:p>
        </p:txBody>
      </p:sp>
      <p:sp>
        <p:nvSpPr>
          <p:cNvPr id="6" name="Rounded Rectangle 5"/>
          <p:cNvSpPr/>
          <p:nvPr/>
        </p:nvSpPr>
        <p:spPr>
          <a:xfrm>
            <a:off x="4860032" y="1268760"/>
            <a:ext cx="1008112" cy="64807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M3</a:t>
            </a:r>
            <a:endParaRPr lang="de-DE" dirty="0"/>
          </a:p>
        </p:txBody>
      </p:sp>
      <p:sp>
        <p:nvSpPr>
          <p:cNvPr id="7" name="Rounded Rectangle 6"/>
          <p:cNvSpPr/>
          <p:nvPr/>
        </p:nvSpPr>
        <p:spPr>
          <a:xfrm>
            <a:off x="3465795" y="1268760"/>
            <a:ext cx="1008112" cy="64807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M2</a:t>
            </a:r>
            <a:endParaRPr lang="de-DE" dirty="0"/>
          </a:p>
        </p:txBody>
      </p:sp>
      <p:sp>
        <p:nvSpPr>
          <p:cNvPr id="9" name="Rectangle 8"/>
          <p:cNvSpPr/>
          <p:nvPr/>
        </p:nvSpPr>
        <p:spPr>
          <a:xfrm>
            <a:off x="6300192" y="2420888"/>
            <a:ext cx="1080120" cy="864096"/>
          </a:xfrm>
          <a:prstGeom prst="rect">
            <a:avLst/>
          </a:prstGeom>
          <a:solidFill>
            <a:schemeClr val="tx2"/>
          </a:solidFill>
          <a:ln w="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Arbiter</a:t>
            </a:r>
            <a:endParaRPr lang="de-DE" dirty="0"/>
          </a:p>
        </p:txBody>
      </p:sp>
      <p:cxnSp>
        <p:nvCxnSpPr>
          <p:cNvPr id="11" name="Elbow Connector 10"/>
          <p:cNvCxnSpPr>
            <a:stCxn id="6" idx="2"/>
          </p:cNvCxnSpPr>
          <p:nvPr/>
        </p:nvCxnSpPr>
        <p:spPr>
          <a:xfrm rot="16200000" flipH="1">
            <a:off x="5472100" y="1808820"/>
            <a:ext cx="720080" cy="936104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/>
          <p:nvPr/>
        </p:nvCxnSpPr>
        <p:spPr>
          <a:xfrm>
            <a:off x="3963730" y="1917898"/>
            <a:ext cx="2336462" cy="935038"/>
          </a:xfrm>
          <a:prstGeom prst="bentConnector3">
            <a:avLst>
              <a:gd name="adj1" fmla="val 872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2602865" y="1917898"/>
            <a:ext cx="3697327" cy="1151062"/>
          </a:xfrm>
          <a:prstGeom prst="bentConnector3">
            <a:avLst>
              <a:gd name="adj1" fmla="val 537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2123728" y="4581128"/>
            <a:ext cx="1008112" cy="648072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r>
              <a:rPr lang="en-US" dirty="0" smtClean="0"/>
              <a:t>1</a:t>
            </a:r>
            <a:endParaRPr lang="de-DE" dirty="0"/>
          </a:p>
        </p:txBody>
      </p:sp>
      <p:sp>
        <p:nvSpPr>
          <p:cNvPr id="20" name="Rounded Rectangle 19"/>
          <p:cNvSpPr/>
          <p:nvPr/>
        </p:nvSpPr>
        <p:spPr>
          <a:xfrm>
            <a:off x="4860032" y="4581128"/>
            <a:ext cx="1008112" cy="648072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r>
              <a:rPr lang="en-US" dirty="0" smtClean="0"/>
              <a:t>3</a:t>
            </a:r>
            <a:endParaRPr lang="de-DE" dirty="0"/>
          </a:p>
        </p:txBody>
      </p:sp>
      <p:sp>
        <p:nvSpPr>
          <p:cNvPr id="21" name="Rounded Rectangle 20"/>
          <p:cNvSpPr/>
          <p:nvPr/>
        </p:nvSpPr>
        <p:spPr>
          <a:xfrm>
            <a:off x="3465795" y="4581128"/>
            <a:ext cx="1008112" cy="648072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r>
              <a:rPr lang="en-US" dirty="0" smtClean="0"/>
              <a:t>2</a:t>
            </a:r>
            <a:endParaRPr lang="de-DE" dirty="0"/>
          </a:p>
        </p:txBody>
      </p:sp>
      <p:cxnSp>
        <p:nvCxnSpPr>
          <p:cNvPr id="22" name="Elbow Connector 21"/>
          <p:cNvCxnSpPr>
            <a:stCxn id="9" idx="2"/>
            <a:endCxn id="19" idx="0"/>
          </p:cNvCxnSpPr>
          <p:nvPr/>
        </p:nvCxnSpPr>
        <p:spPr>
          <a:xfrm rot="5400000">
            <a:off x="4085946" y="1826822"/>
            <a:ext cx="1296144" cy="4212468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963730" y="3933055"/>
            <a:ext cx="6121" cy="64807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364088" y="3933055"/>
            <a:ext cx="0" cy="64807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739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On-chip Bus?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-36512" y="6138863"/>
            <a:ext cx="719138" cy="719137"/>
          </a:xfrm>
        </p:spPr>
        <p:txBody>
          <a:bodyPr/>
          <a:lstStyle/>
          <a:p>
            <a:fld id="{3229F5ED-77DA-4323-B2C6-F50765BF448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154424" y="1268760"/>
            <a:ext cx="1008112" cy="64807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M1</a:t>
            </a:r>
            <a:endParaRPr lang="de-DE" dirty="0"/>
          </a:p>
        </p:txBody>
      </p:sp>
      <p:sp>
        <p:nvSpPr>
          <p:cNvPr id="6" name="Rounded Rectangle 5"/>
          <p:cNvSpPr/>
          <p:nvPr/>
        </p:nvSpPr>
        <p:spPr>
          <a:xfrm>
            <a:off x="3890728" y="1268760"/>
            <a:ext cx="1008112" cy="64807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M3</a:t>
            </a:r>
            <a:endParaRPr lang="de-DE" dirty="0"/>
          </a:p>
        </p:txBody>
      </p:sp>
      <p:sp>
        <p:nvSpPr>
          <p:cNvPr id="7" name="Rounded Rectangle 6"/>
          <p:cNvSpPr/>
          <p:nvPr/>
        </p:nvSpPr>
        <p:spPr>
          <a:xfrm>
            <a:off x="2496491" y="1268760"/>
            <a:ext cx="1008112" cy="64807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M2</a:t>
            </a:r>
            <a:endParaRPr lang="de-DE" dirty="0"/>
          </a:p>
        </p:txBody>
      </p:sp>
      <p:sp>
        <p:nvSpPr>
          <p:cNvPr id="9" name="Rectangle 8"/>
          <p:cNvSpPr/>
          <p:nvPr/>
        </p:nvSpPr>
        <p:spPr>
          <a:xfrm>
            <a:off x="5330888" y="2420888"/>
            <a:ext cx="1080120" cy="864096"/>
          </a:xfrm>
          <a:prstGeom prst="rect">
            <a:avLst/>
          </a:prstGeom>
          <a:solidFill>
            <a:schemeClr val="tx2"/>
          </a:solidFill>
          <a:ln w="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Arbiter</a:t>
            </a:r>
            <a:endParaRPr lang="de-DE" dirty="0"/>
          </a:p>
        </p:txBody>
      </p:sp>
      <p:cxnSp>
        <p:nvCxnSpPr>
          <p:cNvPr id="11" name="Elbow Connector 10"/>
          <p:cNvCxnSpPr>
            <a:stCxn id="6" idx="2"/>
          </p:cNvCxnSpPr>
          <p:nvPr/>
        </p:nvCxnSpPr>
        <p:spPr>
          <a:xfrm rot="16200000" flipH="1">
            <a:off x="4502796" y="1808820"/>
            <a:ext cx="720080" cy="936104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/>
          <p:nvPr/>
        </p:nvCxnSpPr>
        <p:spPr>
          <a:xfrm>
            <a:off x="2994426" y="1917898"/>
            <a:ext cx="2336462" cy="935038"/>
          </a:xfrm>
          <a:prstGeom prst="bentConnector3">
            <a:avLst>
              <a:gd name="adj1" fmla="val 872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1633561" y="1917898"/>
            <a:ext cx="3697327" cy="1151062"/>
          </a:xfrm>
          <a:prstGeom prst="bentConnector3">
            <a:avLst>
              <a:gd name="adj1" fmla="val 537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1154424" y="4581128"/>
            <a:ext cx="1008112" cy="648072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r>
              <a:rPr lang="en-US" dirty="0" smtClean="0"/>
              <a:t>1</a:t>
            </a:r>
            <a:endParaRPr lang="de-DE" dirty="0"/>
          </a:p>
        </p:txBody>
      </p:sp>
      <p:sp>
        <p:nvSpPr>
          <p:cNvPr id="20" name="Rounded Rectangle 19"/>
          <p:cNvSpPr/>
          <p:nvPr/>
        </p:nvSpPr>
        <p:spPr>
          <a:xfrm>
            <a:off x="3890728" y="4581128"/>
            <a:ext cx="1008112" cy="648072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r>
              <a:rPr lang="en-US" dirty="0" smtClean="0"/>
              <a:t>3</a:t>
            </a:r>
            <a:endParaRPr lang="de-DE" dirty="0"/>
          </a:p>
        </p:txBody>
      </p:sp>
      <p:sp>
        <p:nvSpPr>
          <p:cNvPr id="21" name="Rounded Rectangle 20"/>
          <p:cNvSpPr/>
          <p:nvPr/>
        </p:nvSpPr>
        <p:spPr>
          <a:xfrm>
            <a:off x="2496491" y="4581128"/>
            <a:ext cx="1008112" cy="648072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r>
              <a:rPr lang="en-US" dirty="0" smtClean="0"/>
              <a:t>2</a:t>
            </a:r>
            <a:endParaRPr lang="de-DE" dirty="0"/>
          </a:p>
        </p:txBody>
      </p:sp>
      <p:cxnSp>
        <p:nvCxnSpPr>
          <p:cNvPr id="22" name="Elbow Connector 21"/>
          <p:cNvCxnSpPr>
            <a:stCxn id="9" idx="2"/>
            <a:endCxn id="19" idx="0"/>
          </p:cNvCxnSpPr>
          <p:nvPr/>
        </p:nvCxnSpPr>
        <p:spPr>
          <a:xfrm rot="5400000">
            <a:off x="3116642" y="1826822"/>
            <a:ext cx="1296144" cy="4212468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994426" y="3933055"/>
            <a:ext cx="6121" cy="64807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394784" y="3933055"/>
            <a:ext cx="0" cy="64807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>
            <a:off x="1802496" y="1997224"/>
            <a:ext cx="576064" cy="576064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S1</a:t>
            </a:r>
            <a:endParaRPr lang="de-DE" dirty="0"/>
          </a:p>
        </p:txBody>
      </p:sp>
      <p:sp>
        <p:nvSpPr>
          <p:cNvPr id="18" name="Oval 17"/>
          <p:cNvSpPr/>
          <p:nvPr/>
        </p:nvSpPr>
        <p:spPr>
          <a:xfrm>
            <a:off x="3098640" y="1988839"/>
            <a:ext cx="576064" cy="576064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S2</a:t>
            </a:r>
            <a:endParaRPr lang="de-DE" dirty="0"/>
          </a:p>
        </p:txBody>
      </p:sp>
      <p:sp>
        <p:nvSpPr>
          <p:cNvPr id="23" name="Oval 22"/>
          <p:cNvSpPr/>
          <p:nvPr/>
        </p:nvSpPr>
        <p:spPr>
          <a:xfrm>
            <a:off x="4438692" y="1997224"/>
            <a:ext cx="576064" cy="576064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S3</a:t>
            </a:r>
            <a:endParaRPr lang="de-DE" dirty="0"/>
          </a:p>
        </p:txBody>
      </p:sp>
      <p:pic>
        <p:nvPicPr>
          <p:cNvPr id="2050" name="Picture 2" descr="C:\Users\Hardik Shah\AppData\Local\Microsoft\Windows\Temporary Internet Files\Content.IE5\7CMTYHBF\MC90031155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385200">
            <a:off x="5325191" y="2510028"/>
            <a:ext cx="1703527" cy="1837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C:\Users\Hardik Shah\AppData\Local\Microsoft\Windows\Temporary Internet Files\Content.IE5\7CMTYHBF\MC90031155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059080" y="2493429"/>
            <a:ext cx="1703527" cy="1837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val 9"/>
          <p:cNvSpPr/>
          <p:nvPr/>
        </p:nvSpPr>
        <p:spPr>
          <a:xfrm>
            <a:off x="1010408" y="3284984"/>
            <a:ext cx="4464496" cy="900012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Bottleneck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207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Slave-side Arbitration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9F5ED-77DA-4323-B2C6-F50765BF448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807804" y="1268760"/>
            <a:ext cx="1008112" cy="64807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M1</a:t>
            </a:r>
            <a:endParaRPr lang="de-DE" dirty="0"/>
          </a:p>
        </p:txBody>
      </p:sp>
      <p:sp>
        <p:nvSpPr>
          <p:cNvPr id="6" name="Rounded Rectangle 5"/>
          <p:cNvSpPr/>
          <p:nvPr/>
        </p:nvSpPr>
        <p:spPr>
          <a:xfrm>
            <a:off x="5544108" y="1268760"/>
            <a:ext cx="1008112" cy="64807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M3</a:t>
            </a:r>
            <a:endParaRPr lang="de-DE" dirty="0"/>
          </a:p>
        </p:txBody>
      </p:sp>
      <p:sp>
        <p:nvSpPr>
          <p:cNvPr id="7" name="Rounded Rectangle 6"/>
          <p:cNvSpPr/>
          <p:nvPr/>
        </p:nvSpPr>
        <p:spPr>
          <a:xfrm>
            <a:off x="4149871" y="1268760"/>
            <a:ext cx="1008112" cy="64807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M2</a:t>
            </a:r>
            <a:endParaRPr lang="de-DE" dirty="0"/>
          </a:p>
        </p:txBody>
      </p:sp>
      <p:sp>
        <p:nvSpPr>
          <p:cNvPr id="9" name="Rectangle 8"/>
          <p:cNvSpPr/>
          <p:nvPr/>
        </p:nvSpPr>
        <p:spPr>
          <a:xfrm>
            <a:off x="2771800" y="4149080"/>
            <a:ext cx="1080120" cy="432048"/>
          </a:xfrm>
          <a:prstGeom prst="rect">
            <a:avLst/>
          </a:prstGeom>
          <a:solidFill>
            <a:schemeClr val="tx2"/>
          </a:solidFill>
          <a:ln w="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Arbiter</a:t>
            </a:r>
            <a:endParaRPr lang="de-DE" dirty="0"/>
          </a:p>
        </p:txBody>
      </p:sp>
      <p:sp>
        <p:nvSpPr>
          <p:cNvPr id="19" name="Rounded Rectangle 18"/>
          <p:cNvSpPr/>
          <p:nvPr/>
        </p:nvSpPr>
        <p:spPr>
          <a:xfrm>
            <a:off x="2807804" y="4581128"/>
            <a:ext cx="1008112" cy="648072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r>
              <a:rPr lang="en-US" dirty="0" smtClean="0"/>
              <a:t>1</a:t>
            </a:r>
            <a:endParaRPr lang="de-DE" dirty="0"/>
          </a:p>
        </p:txBody>
      </p:sp>
      <p:sp>
        <p:nvSpPr>
          <p:cNvPr id="20" name="Rounded Rectangle 19"/>
          <p:cNvSpPr/>
          <p:nvPr/>
        </p:nvSpPr>
        <p:spPr>
          <a:xfrm>
            <a:off x="5544108" y="4581128"/>
            <a:ext cx="1008112" cy="648072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r>
              <a:rPr lang="en-US" dirty="0" smtClean="0"/>
              <a:t>3</a:t>
            </a:r>
            <a:endParaRPr lang="de-DE" dirty="0"/>
          </a:p>
        </p:txBody>
      </p:sp>
      <p:sp>
        <p:nvSpPr>
          <p:cNvPr id="21" name="Rounded Rectangle 20"/>
          <p:cNvSpPr/>
          <p:nvPr/>
        </p:nvSpPr>
        <p:spPr>
          <a:xfrm>
            <a:off x="4149871" y="4581128"/>
            <a:ext cx="1008112" cy="648072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r>
              <a:rPr lang="en-US" dirty="0" smtClean="0"/>
              <a:t>2</a:t>
            </a:r>
            <a:endParaRPr lang="de-DE" dirty="0"/>
          </a:p>
        </p:txBody>
      </p:sp>
      <p:sp>
        <p:nvSpPr>
          <p:cNvPr id="17" name="Rectangle 16"/>
          <p:cNvSpPr/>
          <p:nvPr/>
        </p:nvSpPr>
        <p:spPr>
          <a:xfrm>
            <a:off x="4113867" y="4182133"/>
            <a:ext cx="1080120" cy="432048"/>
          </a:xfrm>
          <a:prstGeom prst="rect">
            <a:avLst/>
          </a:prstGeom>
          <a:solidFill>
            <a:schemeClr val="tx2"/>
          </a:solidFill>
          <a:ln w="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Arbiter</a:t>
            </a:r>
            <a:endParaRPr lang="de-DE" dirty="0"/>
          </a:p>
        </p:txBody>
      </p:sp>
      <p:sp>
        <p:nvSpPr>
          <p:cNvPr id="18" name="Rectangle 17"/>
          <p:cNvSpPr/>
          <p:nvPr/>
        </p:nvSpPr>
        <p:spPr>
          <a:xfrm>
            <a:off x="5508104" y="4182133"/>
            <a:ext cx="1080120" cy="432048"/>
          </a:xfrm>
          <a:prstGeom prst="rect">
            <a:avLst/>
          </a:prstGeom>
          <a:solidFill>
            <a:schemeClr val="tx2"/>
          </a:solidFill>
          <a:ln w="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Arbiter</a:t>
            </a:r>
            <a:endParaRPr lang="de-DE" dirty="0"/>
          </a:p>
        </p:txBody>
      </p:sp>
      <p:cxnSp>
        <p:nvCxnSpPr>
          <p:cNvPr id="10" name="Straight Arrow Connector 9"/>
          <p:cNvCxnSpPr>
            <a:stCxn id="5" idx="2"/>
          </p:cNvCxnSpPr>
          <p:nvPr/>
        </p:nvCxnSpPr>
        <p:spPr>
          <a:xfrm flipH="1">
            <a:off x="3023828" y="1916832"/>
            <a:ext cx="288032" cy="226530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5" idx="2"/>
          </p:cNvCxnSpPr>
          <p:nvPr/>
        </p:nvCxnSpPr>
        <p:spPr>
          <a:xfrm>
            <a:off x="3311860" y="1916832"/>
            <a:ext cx="1008112" cy="226530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2"/>
          </p:cNvCxnSpPr>
          <p:nvPr/>
        </p:nvCxnSpPr>
        <p:spPr>
          <a:xfrm>
            <a:off x="3311860" y="1916832"/>
            <a:ext cx="2448272" cy="226530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7" idx="2"/>
            <a:endCxn id="9" idx="0"/>
          </p:cNvCxnSpPr>
          <p:nvPr/>
        </p:nvCxnSpPr>
        <p:spPr>
          <a:xfrm flipH="1">
            <a:off x="3311860" y="1916832"/>
            <a:ext cx="1342067" cy="22322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17" idx="0"/>
          </p:cNvCxnSpPr>
          <p:nvPr/>
        </p:nvCxnSpPr>
        <p:spPr>
          <a:xfrm flipH="1">
            <a:off x="4653927" y="1916832"/>
            <a:ext cx="1" cy="226530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18" idx="0"/>
          </p:cNvCxnSpPr>
          <p:nvPr/>
        </p:nvCxnSpPr>
        <p:spPr>
          <a:xfrm>
            <a:off x="4653928" y="1916832"/>
            <a:ext cx="1394236" cy="226530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6" idx="2"/>
          </p:cNvCxnSpPr>
          <p:nvPr/>
        </p:nvCxnSpPr>
        <p:spPr>
          <a:xfrm flipH="1">
            <a:off x="3599893" y="1916832"/>
            <a:ext cx="2448271" cy="21991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6" idx="2"/>
          </p:cNvCxnSpPr>
          <p:nvPr/>
        </p:nvCxnSpPr>
        <p:spPr>
          <a:xfrm flipH="1">
            <a:off x="4941960" y="1916832"/>
            <a:ext cx="1106204" cy="22322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6" idx="2"/>
          </p:cNvCxnSpPr>
          <p:nvPr/>
        </p:nvCxnSpPr>
        <p:spPr>
          <a:xfrm>
            <a:off x="6048164" y="1916832"/>
            <a:ext cx="288032" cy="22322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999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Avalon Signals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260000"/>
            <a:ext cx="8421688" cy="512816"/>
          </a:xfrm>
        </p:spPr>
        <p:txBody>
          <a:bodyPr/>
          <a:lstStyle/>
          <a:p>
            <a:r>
              <a:rPr lang="en-US" dirty="0" smtClean="0"/>
              <a:t>ONLY a master initiates a transaction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9F5ED-77DA-4323-B2C6-F50765BF448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187624" y="2204864"/>
            <a:ext cx="2952328" cy="3816424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Master</a:t>
            </a:r>
          </a:p>
          <a:p>
            <a:pPr algn="r"/>
            <a:r>
              <a:rPr lang="en-US" dirty="0" err="1" smtClean="0"/>
              <a:t>Avm_Address</a:t>
            </a:r>
            <a:r>
              <a:rPr lang="en-US" dirty="0" smtClean="0"/>
              <a:t> (Byte)</a:t>
            </a:r>
          </a:p>
          <a:p>
            <a:pPr algn="r"/>
            <a:endParaRPr lang="en-US" dirty="0"/>
          </a:p>
          <a:p>
            <a:pPr algn="r"/>
            <a:r>
              <a:rPr lang="en-US" dirty="0" err="1" smtClean="0"/>
              <a:t>Avm_Byte_Enable</a:t>
            </a:r>
            <a:endParaRPr lang="en-US" dirty="0" smtClean="0"/>
          </a:p>
          <a:p>
            <a:pPr algn="r"/>
            <a:r>
              <a:rPr lang="en-US" dirty="0" err="1"/>
              <a:t>Avm_</a:t>
            </a:r>
            <a:r>
              <a:rPr lang="en-US" dirty="0" err="1" smtClean="0"/>
              <a:t>Write</a:t>
            </a:r>
            <a:endParaRPr lang="en-US" dirty="0" smtClean="0"/>
          </a:p>
          <a:p>
            <a:pPr algn="r"/>
            <a:r>
              <a:rPr lang="en-US" dirty="0" err="1"/>
              <a:t>Avm_</a:t>
            </a:r>
            <a:r>
              <a:rPr lang="en-US" dirty="0" err="1" smtClean="0"/>
              <a:t>Read</a:t>
            </a:r>
            <a:endParaRPr lang="en-US" dirty="0" smtClean="0"/>
          </a:p>
          <a:p>
            <a:pPr algn="r"/>
            <a:endParaRPr lang="en-US" dirty="0" smtClean="0"/>
          </a:p>
          <a:p>
            <a:pPr algn="r"/>
            <a:r>
              <a:rPr lang="en-US" dirty="0" err="1"/>
              <a:t>Avm_</a:t>
            </a:r>
            <a:r>
              <a:rPr lang="en-US" dirty="0" err="1" smtClean="0"/>
              <a:t>Write_Data</a:t>
            </a:r>
            <a:endParaRPr lang="en-US" dirty="0" smtClean="0"/>
          </a:p>
          <a:p>
            <a:pPr algn="r"/>
            <a:r>
              <a:rPr lang="en-US" dirty="0" err="1"/>
              <a:t>Avm_</a:t>
            </a:r>
            <a:r>
              <a:rPr lang="en-US" dirty="0" err="1" smtClean="0"/>
              <a:t>Read_Data</a:t>
            </a:r>
            <a:endParaRPr lang="en-US" dirty="0" smtClean="0"/>
          </a:p>
          <a:p>
            <a:pPr algn="r"/>
            <a:endParaRPr lang="en-US" dirty="0"/>
          </a:p>
          <a:p>
            <a:pPr algn="r"/>
            <a:r>
              <a:rPr lang="en-US" dirty="0" err="1"/>
              <a:t>Avm_</a:t>
            </a:r>
            <a:r>
              <a:rPr lang="en-US" dirty="0" err="1" smtClean="0"/>
              <a:t>Wait</a:t>
            </a:r>
            <a:endParaRPr lang="en-US" dirty="0" smtClean="0"/>
          </a:p>
          <a:p>
            <a:pPr algn="r"/>
            <a:r>
              <a:rPr lang="en-US" dirty="0" err="1"/>
              <a:t>Avm_</a:t>
            </a:r>
            <a:r>
              <a:rPr lang="en-US" dirty="0" err="1" smtClean="0"/>
              <a:t>Read_Data_Valid</a:t>
            </a:r>
            <a:endParaRPr lang="de-DE" dirty="0"/>
          </a:p>
        </p:txBody>
      </p:sp>
      <p:sp>
        <p:nvSpPr>
          <p:cNvPr id="6" name="Rounded Rectangle 5"/>
          <p:cNvSpPr/>
          <p:nvPr/>
        </p:nvSpPr>
        <p:spPr>
          <a:xfrm>
            <a:off x="5004048" y="2204864"/>
            <a:ext cx="2952328" cy="3816424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Slave</a:t>
            </a:r>
          </a:p>
          <a:p>
            <a:r>
              <a:rPr lang="en-US" dirty="0" err="1" smtClean="0"/>
              <a:t>Avs_Address</a:t>
            </a:r>
            <a:r>
              <a:rPr lang="en-US" dirty="0" smtClean="0"/>
              <a:t> (Word)</a:t>
            </a:r>
          </a:p>
          <a:p>
            <a:r>
              <a:rPr lang="en-US" dirty="0" err="1"/>
              <a:t>Avs_</a:t>
            </a:r>
            <a:r>
              <a:rPr lang="en-US" dirty="0" err="1" smtClean="0"/>
              <a:t>Chip_Select</a:t>
            </a:r>
            <a:endParaRPr lang="en-US" dirty="0" smtClean="0"/>
          </a:p>
          <a:p>
            <a:r>
              <a:rPr lang="en-US" dirty="0" err="1" smtClean="0"/>
              <a:t>Avs_Byte_Enable</a:t>
            </a:r>
            <a:endParaRPr lang="en-US" dirty="0"/>
          </a:p>
          <a:p>
            <a:r>
              <a:rPr lang="en-US" dirty="0" err="1"/>
              <a:t>Avs_</a:t>
            </a:r>
            <a:r>
              <a:rPr lang="en-US" dirty="0" err="1" smtClean="0"/>
              <a:t>Write</a:t>
            </a:r>
            <a:endParaRPr lang="en-US" dirty="0" smtClean="0"/>
          </a:p>
          <a:p>
            <a:r>
              <a:rPr lang="en-US" dirty="0" err="1"/>
              <a:t>Avs_</a:t>
            </a:r>
            <a:r>
              <a:rPr lang="en-US" dirty="0" err="1" smtClean="0"/>
              <a:t>Read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/>
              <a:t>Avs_</a:t>
            </a:r>
            <a:r>
              <a:rPr lang="en-US" dirty="0" err="1" smtClean="0"/>
              <a:t>Write_Data</a:t>
            </a:r>
            <a:endParaRPr lang="en-US" dirty="0" smtClean="0"/>
          </a:p>
          <a:p>
            <a:r>
              <a:rPr lang="en-US" dirty="0" err="1"/>
              <a:t>Avs_</a:t>
            </a:r>
            <a:r>
              <a:rPr lang="en-US" dirty="0" err="1" smtClean="0"/>
              <a:t>Read_Data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Avs_</a:t>
            </a:r>
            <a:r>
              <a:rPr lang="en-US" dirty="0" err="1" smtClean="0"/>
              <a:t>Wait</a:t>
            </a:r>
            <a:endParaRPr lang="en-US" dirty="0" smtClean="0"/>
          </a:p>
          <a:p>
            <a:r>
              <a:rPr lang="en-US" dirty="0" err="1"/>
              <a:t>Avs_</a:t>
            </a:r>
            <a:r>
              <a:rPr lang="en-US" dirty="0" err="1" smtClean="0"/>
              <a:t>Read_Data_Valid</a:t>
            </a:r>
            <a:endParaRPr lang="de-DE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139952" y="2886032"/>
            <a:ext cx="86409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/>
          <p:nvPr/>
        </p:nvCxnSpPr>
        <p:spPr>
          <a:xfrm>
            <a:off x="4572000" y="2886032"/>
            <a:ext cx="432048" cy="288032"/>
          </a:xfrm>
          <a:prstGeom prst="bentConnector3">
            <a:avLst>
              <a:gd name="adj1" fmla="val -1785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139952" y="3717032"/>
            <a:ext cx="86409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139952" y="3966152"/>
            <a:ext cx="86409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139952" y="4542216"/>
            <a:ext cx="86409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139952" y="4801064"/>
            <a:ext cx="86409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4136709" y="5334304"/>
            <a:ext cx="86409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4139952" y="5622336"/>
            <a:ext cx="86409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475656" y="2564904"/>
            <a:ext cx="936104" cy="60916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Oval 20"/>
          <p:cNvSpPr/>
          <p:nvPr/>
        </p:nvSpPr>
        <p:spPr>
          <a:xfrm>
            <a:off x="4932040" y="2531808"/>
            <a:ext cx="936104" cy="60916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Freeform 21"/>
          <p:cNvSpPr/>
          <p:nvPr/>
        </p:nvSpPr>
        <p:spPr>
          <a:xfrm>
            <a:off x="4280170" y="2324911"/>
            <a:ext cx="418290" cy="3696510"/>
          </a:xfrm>
          <a:custGeom>
            <a:avLst/>
            <a:gdLst>
              <a:gd name="connsiteX0" fmla="*/ 97277 w 418290"/>
              <a:gd name="connsiteY0" fmla="*/ 0 h 3696510"/>
              <a:gd name="connsiteX1" fmla="*/ 145915 w 418290"/>
              <a:gd name="connsiteY1" fmla="*/ 29183 h 3696510"/>
              <a:gd name="connsiteX2" fmla="*/ 165370 w 418290"/>
              <a:gd name="connsiteY2" fmla="*/ 58366 h 3696510"/>
              <a:gd name="connsiteX3" fmla="*/ 214009 w 418290"/>
              <a:gd name="connsiteY3" fmla="*/ 97276 h 3696510"/>
              <a:gd name="connsiteX4" fmla="*/ 243192 w 418290"/>
              <a:gd name="connsiteY4" fmla="*/ 145915 h 3696510"/>
              <a:gd name="connsiteX5" fmla="*/ 272375 w 418290"/>
              <a:gd name="connsiteY5" fmla="*/ 194553 h 3696510"/>
              <a:gd name="connsiteX6" fmla="*/ 311285 w 418290"/>
              <a:gd name="connsiteY6" fmla="*/ 282102 h 3696510"/>
              <a:gd name="connsiteX7" fmla="*/ 321013 w 418290"/>
              <a:gd name="connsiteY7" fmla="*/ 330740 h 3696510"/>
              <a:gd name="connsiteX8" fmla="*/ 330741 w 418290"/>
              <a:gd name="connsiteY8" fmla="*/ 369651 h 3696510"/>
              <a:gd name="connsiteX9" fmla="*/ 301558 w 418290"/>
              <a:gd name="connsiteY9" fmla="*/ 642025 h 3696510"/>
              <a:gd name="connsiteX10" fmla="*/ 291830 w 418290"/>
              <a:gd name="connsiteY10" fmla="*/ 671208 h 3696510"/>
              <a:gd name="connsiteX11" fmla="*/ 252919 w 418290"/>
              <a:gd name="connsiteY11" fmla="*/ 719846 h 3696510"/>
              <a:gd name="connsiteX12" fmla="*/ 243192 w 418290"/>
              <a:gd name="connsiteY12" fmla="*/ 749029 h 3696510"/>
              <a:gd name="connsiteX13" fmla="*/ 223736 w 418290"/>
              <a:gd name="connsiteY13" fmla="*/ 768485 h 3696510"/>
              <a:gd name="connsiteX14" fmla="*/ 184826 w 418290"/>
              <a:gd name="connsiteY14" fmla="*/ 826851 h 3696510"/>
              <a:gd name="connsiteX15" fmla="*/ 165370 w 418290"/>
              <a:gd name="connsiteY15" fmla="*/ 856034 h 3696510"/>
              <a:gd name="connsiteX16" fmla="*/ 155643 w 418290"/>
              <a:gd name="connsiteY16" fmla="*/ 885217 h 3696510"/>
              <a:gd name="connsiteX17" fmla="*/ 136187 w 418290"/>
              <a:gd name="connsiteY17" fmla="*/ 904672 h 3696510"/>
              <a:gd name="connsiteX18" fmla="*/ 116732 w 418290"/>
              <a:gd name="connsiteY18" fmla="*/ 963038 h 3696510"/>
              <a:gd name="connsiteX19" fmla="*/ 107004 w 418290"/>
              <a:gd name="connsiteY19" fmla="*/ 992221 h 3696510"/>
              <a:gd name="connsiteX20" fmla="*/ 116732 w 418290"/>
              <a:gd name="connsiteY20" fmla="*/ 1215957 h 3696510"/>
              <a:gd name="connsiteX21" fmla="*/ 126460 w 418290"/>
              <a:gd name="connsiteY21" fmla="*/ 1245140 h 3696510"/>
              <a:gd name="connsiteX22" fmla="*/ 184826 w 418290"/>
              <a:gd name="connsiteY22" fmla="*/ 1322961 h 3696510"/>
              <a:gd name="connsiteX23" fmla="*/ 204281 w 418290"/>
              <a:gd name="connsiteY23" fmla="*/ 1352144 h 3696510"/>
              <a:gd name="connsiteX24" fmla="*/ 223736 w 418290"/>
              <a:gd name="connsiteY24" fmla="*/ 1371600 h 3696510"/>
              <a:gd name="connsiteX25" fmla="*/ 272375 w 418290"/>
              <a:gd name="connsiteY25" fmla="*/ 1429966 h 3696510"/>
              <a:gd name="connsiteX26" fmla="*/ 282102 w 418290"/>
              <a:gd name="connsiteY26" fmla="*/ 1459149 h 3696510"/>
              <a:gd name="connsiteX27" fmla="*/ 301558 w 418290"/>
              <a:gd name="connsiteY27" fmla="*/ 1478604 h 3696510"/>
              <a:gd name="connsiteX28" fmla="*/ 321013 w 418290"/>
              <a:gd name="connsiteY28" fmla="*/ 1536970 h 3696510"/>
              <a:gd name="connsiteX29" fmla="*/ 340468 w 418290"/>
              <a:gd name="connsiteY29" fmla="*/ 1566153 h 3696510"/>
              <a:gd name="connsiteX30" fmla="*/ 359924 w 418290"/>
              <a:gd name="connsiteY30" fmla="*/ 1624519 h 3696510"/>
              <a:gd name="connsiteX31" fmla="*/ 379379 w 418290"/>
              <a:gd name="connsiteY31" fmla="*/ 1712068 h 3696510"/>
              <a:gd name="connsiteX32" fmla="*/ 369651 w 418290"/>
              <a:gd name="connsiteY32" fmla="*/ 1926076 h 3696510"/>
              <a:gd name="connsiteX33" fmla="*/ 350196 w 418290"/>
              <a:gd name="connsiteY33" fmla="*/ 1984442 h 3696510"/>
              <a:gd name="connsiteX34" fmla="*/ 340468 w 418290"/>
              <a:gd name="connsiteY34" fmla="*/ 2013625 h 3696510"/>
              <a:gd name="connsiteX35" fmla="*/ 282102 w 418290"/>
              <a:gd name="connsiteY35" fmla="*/ 2091446 h 3696510"/>
              <a:gd name="connsiteX36" fmla="*/ 262647 w 418290"/>
              <a:gd name="connsiteY36" fmla="*/ 2149812 h 3696510"/>
              <a:gd name="connsiteX37" fmla="*/ 223736 w 418290"/>
              <a:gd name="connsiteY37" fmla="*/ 2188723 h 3696510"/>
              <a:gd name="connsiteX38" fmla="*/ 184826 w 418290"/>
              <a:gd name="connsiteY38" fmla="*/ 2256817 h 3696510"/>
              <a:gd name="connsiteX39" fmla="*/ 165370 w 418290"/>
              <a:gd name="connsiteY39" fmla="*/ 2276272 h 3696510"/>
              <a:gd name="connsiteX40" fmla="*/ 155643 w 418290"/>
              <a:gd name="connsiteY40" fmla="*/ 2305455 h 3696510"/>
              <a:gd name="connsiteX41" fmla="*/ 184826 w 418290"/>
              <a:gd name="connsiteY41" fmla="*/ 2519463 h 3696510"/>
              <a:gd name="connsiteX42" fmla="*/ 204281 w 418290"/>
              <a:gd name="connsiteY42" fmla="*/ 2538919 h 3696510"/>
              <a:gd name="connsiteX43" fmla="*/ 214009 w 418290"/>
              <a:gd name="connsiteY43" fmla="*/ 2568102 h 3696510"/>
              <a:gd name="connsiteX44" fmla="*/ 233464 w 418290"/>
              <a:gd name="connsiteY44" fmla="*/ 2597285 h 3696510"/>
              <a:gd name="connsiteX45" fmla="*/ 272375 w 418290"/>
              <a:gd name="connsiteY45" fmla="*/ 2675106 h 3696510"/>
              <a:gd name="connsiteX46" fmla="*/ 321013 w 418290"/>
              <a:gd name="connsiteY46" fmla="*/ 2743200 h 3696510"/>
              <a:gd name="connsiteX47" fmla="*/ 340468 w 418290"/>
              <a:gd name="connsiteY47" fmla="*/ 2772383 h 3696510"/>
              <a:gd name="connsiteX48" fmla="*/ 379379 w 418290"/>
              <a:gd name="connsiteY48" fmla="*/ 2821021 h 3696510"/>
              <a:gd name="connsiteX49" fmla="*/ 398834 w 418290"/>
              <a:gd name="connsiteY49" fmla="*/ 2879387 h 3696510"/>
              <a:gd name="connsiteX50" fmla="*/ 408562 w 418290"/>
              <a:gd name="connsiteY50" fmla="*/ 2908570 h 3696510"/>
              <a:gd name="connsiteX51" fmla="*/ 418290 w 418290"/>
              <a:gd name="connsiteY51" fmla="*/ 2937753 h 3696510"/>
              <a:gd name="connsiteX52" fmla="*/ 408562 w 418290"/>
              <a:gd name="connsiteY52" fmla="*/ 3132306 h 3696510"/>
              <a:gd name="connsiteX53" fmla="*/ 369651 w 418290"/>
              <a:gd name="connsiteY53" fmla="*/ 3180944 h 3696510"/>
              <a:gd name="connsiteX54" fmla="*/ 330741 w 418290"/>
              <a:gd name="connsiteY54" fmla="*/ 3239310 h 3696510"/>
              <a:gd name="connsiteX55" fmla="*/ 311285 w 418290"/>
              <a:gd name="connsiteY55" fmla="*/ 3258766 h 3696510"/>
              <a:gd name="connsiteX56" fmla="*/ 291830 w 418290"/>
              <a:gd name="connsiteY56" fmla="*/ 3287949 h 3696510"/>
              <a:gd name="connsiteX57" fmla="*/ 282102 w 418290"/>
              <a:gd name="connsiteY57" fmla="*/ 3317132 h 3696510"/>
              <a:gd name="connsiteX58" fmla="*/ 252919 w 418290"/>
              <a:gd name="connsiteY58" fmla="*/ 3336587 h 3696510"/>
              <a:gd name="connsiteX59" fmla="*/ 223736 w 418290"/>
              <a:gd name="connsiteY59" fmla="*/ 3385225 h 3696510"/>
              <a:gd name="connsiteX60" fmla="*/ 214009 w 418290"/>
              <a:gd name="connsiteY60" fmla="*/ 3414408 h 3696510"/>
              <a:gd name="connsiteX61" fmla="*/ 175098 w 418290"/>
              <a:gd name="connsiteY61" fmla="*/ 3453319 h 3696510"/>
              <a:gd name="connsiteX62" fmla="*/ 155643 w 418290"/>
              <a:gd name="connsiteY62" fmla="*/ 3482502 h 3696510"/>
              <a:gd name="connsiteX63" fmla="*/ 145915 w 418290"/>
              <a:gd name="connsiteY63" fmla="*/ 3511685 h 3696510"/>
              <a:gd name="connsiteX64" fmla="*/ 116732 w 418290"/>
              <a:gd name="connsiteY64" fmla="*/ 3531140 h 3696510"/>
              <a:gd name="connsiteX65" fmla="*/ 68094 w 418290"/>
              <a:gd name="connsiteY65" fmla="*/ 3618689 h 3696510"/>
              <a:gd name="connsiteX66" fmla="*/ 0 w 418290"/>
              <a:gd name="connsiteY66" fmla="*/ 3677055 h 3696510"/>
              <a:gd name="connsiteX67" fmla="*/ 0 w 418290"/>
              <a:gd name="connsiteY67" fmla="*/ 3696510 h 369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418290" h="3696510">
                <a:moveTo>
                  <a:pt x="97277" y="0"/>
                </a:moveTo>
                <a:cubicBezTo>
                  <a:pt x="113490" y="9728"/>
                  <a:pt x="131560" y="16878"/>
                  <a:pt x="145915" y="29183"/>
                </a:cubicBezTo>
                <a:cubicBezTo>
                  <a:pt x="154792" y="36792"/>
                  <a:pt x="158067" y="49237"/>
                  <a:pt x="165370" y="58366"/>
                </a:cubicBezTo>
                <a:cubicBezTo>
                  <a:pt x="181210" y="78166"/>
                  <a:pt x="192343" y="82832"/>
                  <a:pt x="214009" y="97276"/>
                </a:cubicBezTo>
                <a:cubicBezTo>
                  <a:pt x="241563" y="179945"/>
                  <a:pt x="203134" y="79150"/>
                  <a:pt x="243192" y="145915"/>
                </a:cubicBezTo>
                <a:cubicBezTo>
                  <a:pt x="281074" y="209052"/>
                  <a:pt x="223079" y="145260"/>
                  <a:pt x="272375" y="194553"/>
                </a:cubicBezTo>
                <a:cubicBezTo>
                  <a:pt x="295527" y="264010"/>
                  <a:pt x="280455" y="235855"/>
                  <a:pt x="311285" y="282102"/>
                </a:cubicBezTo>
                <a:cubicBezTo>
                  <a:pt x="314528" y="298315"/>
                  <a:pt x="317426" y="314600"/>
                  <a:pt x="321013" y="330740"/>
                </a:cubicBezTo>
                <a:cubicBezTo>
                  <a:pt x="323913" y="343791"/>
                  <a:pt x="330741" y="356281"/>
                  <a:pt x="330741" y="369651"/>
                </a:cubicBezTo>
                <a:cubicBezTo>
                  <a:pt x="330741" y="572160"/>
                  <a:pt x="340533" y="525099"/>
                  <a:pt x="301558" y="642025"/>
                </a:cubicBezTo>
                <a:cubicBezTo>
                  <a:pt x="298315" y="651753"/>
                  <a:pt x="297518" y="662676"/>
                  <a:pt x="291830" y="671208"/>
                </a:cubicBezTo>
                <a:cubicBezTo>
                  <a:pt x="267288" y="708022"/>
                  <a:pt x="280642" y="692124"/>
                  <a:pt x="252919" y="719846"/>
                </a:cubicBezTo>
                <a:cubicBezTo>
                  <a:pt x="249677" y="729574"/>
                  <a:pt x="248467" y="740236"/>
                  <a:pt x="243192" y="749029"/>
                </a:cubicBezTo>
                <a:cubicBezTo>
                  <a:pt x="238473" y="756894"/>
                  <a:pt x="229239" y="761148"/>
                  <a:pt x="223736" y="768485"/>
                </a:cubicBezTo>
                <a:cubicBezTo>
                  <a:pt x="209707" y="787191"/>
                  <a:pt x="197796" y="807396"/>
                  <a:pt x="184826" y="826851"/>
                </a:cubicBezTo>
                <a:lnTo>
                  <a:pt x="165370" y="856034"/>
                </a:lnTo>
                <a:cubicBezTo>
                  <a:pt x="162128" y="865762"/>
                  <a:pt x="160919" y="876424"/>
                  <a:pt x="155643" y="885217"/>
                </a:cubicBezTo>
                <a:cubicBezTo>
                  <a:pt x="150924" y="893081"/>
                  <a:pt x="140289" y="896469"/>
                  <a:pt x="136187" y="904672"/>
                </a:cubicBezTo>
                <a:cubicBezTo>
                  <a:pt x="127016" y="923015"/>
                  <a:pt x="123217" y="943583"/>
                  <a:pt x="116732" y="963038"/>
                </a:cubicBezTo>
                <a:lnTo>
                  <a:pt x="107004" y="992221"/>
                </a:lnTo>
                <a:cubicBezTo>
                  <a:pt x="110247" y="1066800"/>
                  <a:pt x="111006" y="1141528"/>
                  <a:pt x="116732" y="1215957"/>
                </a:cubicBezTo>
                <a:cubicBezTo>
                  <a:pt x="117518" y="1226181"/>
                  <a:pt x="121480" y="1236176"/>
                  <a:pt x="126460" y="1245140"/>
                </a:cubicBezTo>
                <a:cubicBezTo>
                  <a:pt x="188172" y="1356221"/>
                  <a:pt x="141888" y="1269289"/>
                  <a:pt x="184826" y="1322961"/>
                </a:cubicBezTo>
                <a:cubicBezTo>
                  <a:pt x="192129" y="1332090"/>
                  <a:pt x="196978" y="1343015"/>
                  <a:pt x="204281" y="1352144"/>
                </a:cubicBezTo>
                <a:cubicBezTo>
                  <a:pt x="210010" y="1359306"/>
                  <a:pt x="218007" y="1364438"/>
                  <a:pt x="223736" y="1371600"/>
                </a:cubicBezTo>
                <a:cubicBezTo>
                  <a:pt x="277903" y="1439310"/>
                  <a:pt x="203060" y="1360651"/>
                  <a:pt x="272375" y="1429966"/>
                </a:cubicBezTo>
                <a:cubicBezTo>
                  <a:pt x="275617" y="1439694"/>
                  <a:pt x="276826" y="1450356"/>
                  <a:pt x="282102" y="1459149"/>
                </a:cubicBezTo>
                <a:cubicBezTo>
                  <a:pt x="286821" y="1467013"/>
                  <a:pt x="297456" y="1470401"/>
                  <a:pt x="301558" y="1478604"/>
                </a:cubicBezTo>
                <a:cubicBezTo>
                  <a:pt x="310729" y="1496947"/>
                  <a:pt x="309638" y="1519906"/>
                  <a:pt x="321013" y="1536970"/>
                </a:cubicBezTo>
                <a:cubicBezTo>
                  <a:pt x="327498" y="1546698"/>
                  <a:pt x="335720" y="1555470"/>
                  <a:pt x="340468" y="1566153"/>
                </a:cubicBezTo>
                <a:cubicBezTo>
                  <a:pt x="348797" y="1584893"/>
                  <a:pt x="353439" y="1605064"/>
                  <a:pt x="359924" y="1624519"/>
                </a:cubicBezTo>
                <a:cubicBezTo>
                  <a:pt x="375887" y="1672407"/>
                  <a:pt x="367967" y="1643600"/>
                  <a:pt x="379379" y="1712068"/>
                </a:cubicBezTo>
                <a:cubicBezTo>
                  <a:pt x="376136" y="1783404"/>
                  <a:pt x="377259" y="1855073"/>
                  <a:pt x="369651" y="1926076"/>
                </a:cubicBezTo>
                <a:cubicBezTo>
                  <a:pt x="367466" y="1946467"/>
                  <a:pt x="356681" y="1964987"/>
                  <a:pt x="350196" y="1984442"/>
                </a:cubicBezTo>
                <a:cubicBezTo>
                  <a:pt x="346953" y="1994170"/>
                  <a:pt x="346156" y="2005093"/>
                  <a:pt x="340468" y="2013625"/>
                </a:cubicBezTo>
                <a:cubicBezTo>
                  <a:pt x="296471" y="2079622"/>
                  <a:pt x="318092" y="2055458"/>
                  <a:pt x="282102" y="2091446"/>
                </a:cubicBezTo>
                <a:cubicBezTo>
                  <a:pt x="275617" y="2110901"/>
                  <a:pt x="277148" y="2135311"/>
                  <a:pt x="262647" y="2149812"/>
                </a:cubicBezTo>
                <a:lnTo>
                  <a:pt x="223736" y="2188723"/>
                </a:lnTo>
                <a:cubicBezTo>
                  <a:pt x="210423" y="2215350"/>
                  <a:pt x="203158" y="2233903"/>
                  <a:pt x="184826" y="2256817"/>
                </a:cubicBezTo>
                <a:cubicBezTo>
                  <a:pt x="179097" y="2263979"/>
                  <a:pt x="171855" y="2269787"/>
                  <a:pt x="165370" y="2276272"/>
                </a:cubicBezTo>
                <a:cubicBezTo>
                  <a:pt x="162128" y="2286000"/>
                  <a:pt x="155643" y="2295201"/>
                  <a:pt x="155643" y="2305455"/>
                </a:cubicBezTo>
                <a:cubicBezTo>
                  <a:pt x="155643" y="2387342"/>
                  <a:pt x="141839" y="2454983"/>
                  <a:pt x="184826" y="2519463"/>
                </a:cubicBezTo>
                <a:cubicBezTo>
                  <a:pt x="189913" y="2527094"/>
                  <a:pt x="197796" y="2532434"/>
                  <a:pt x="204281" y="2538919"/>
                </a:cubicBezTo>
                <a:cubicBezTo>
                  <a:pt x="207524" y="2548647"/>
                  <a:pt x="209423" y="2558931"/>
                  <a:pt x="214009" y="2568102"/>
                </a:cubicBezTo>
                <a:cubicBezTo>
                  <a:pt x="219237" y="2578559"/>
                  <a:pt x="228716" y="2586601"/>
                  <a:pt x="233464" y="2597285"/>
                </a:cubicBezTo>
                <a:cubicBezTo>
                  <a:pt x="269232" y="2677763"/>
                  <a:pt x="232419" y="2635152"/>
                  <a:pt x="272375" y="2675106"/>
                </a:cubicBezTo>
                <a:cubicBezTo>
                  <a:pt x="296503" y="2747495"/>
                  <a:pt x="259465" y="2650877"/>
                  <a:pt x="321013" y="2743200"/>
                </a:cubicBezTo>
                <a:cubicBezTo>
                  <a:pt x="327498" y="2752928"/>
                  <a:pt x="333165" y="2763254"/>
                  <a:pt x="340468" y="2772383"/>
                </a:cubicBezTo>
                <a:cubicBezTo>
                  <a:pt x="360683" y="2797652"/>
                  <a:pt x="364407" y="2787334"/>
                  <a:pt x="379379" y="2821021"/>
                </a:cubicBezTo>
                <a:cubicBezTo>
                  <a:pt x="387708" y="2839761"/>
                  <a:pt x="392349" y="2859932"/>
                  <a:pt x="398834" y="2879387"/>
                </a:cubicBezTo>
                <a:lnTo>
                  <a:pt x="408562" y="2908570"/>
                </a:lnTo>
                <a:lnTo>
                  <a:pt x="418290" y="2937753"/>
                </a:lnTo>
                <a:cubicBezTo>
                  <a:pt x="415047" y="3002604"/>
                  <a:pt x="416960" y="3067919"/>
                  <a:pt x="408562" y="3132306"/>
                </a:cubicBezTo>
                <a:cubicBezTo>
                  <a:pt x="406056" y="3151520"/>
                  <a:pt x="380087" y="3167029"/>
                  <a:pt x="369651" y="3180944"/>
                </a:cubicBezTo>
                <a:cubicBezTo>
                  <a:pt x="355622" y="3199650"/>
                  <a:pt x="347275" y="3222776"/>
                  <a:pt x="330741" y="3239310"/>
                </a:cubicBezTo>
                <a:cubicBezTo>
                  <a:pt x="324256" y="3245795"/>
                  <a:pt x="317014" y="3251604"/>
                  <a:pt x="311285" y="3258766"/>
                </a:cubicBezTo>
                <a:cubicBezTo>
                  <a:pt x="303982" y="3267895"/>
                  <a:pt x="297058" y="3277492"/>
                  <a:pt x="291830" y="3287949"/>
                </a:cubicBezTo>
                <a:cubicBezTo>
                  <a:pt x="287244" y="3297120"/>
                  <a:pt x="288508" y="3309125"/>
                  <a:pt x="282102" y="3317132"/>
                </a:cubicBezTo>
                <a:cubicBezTo>
                  <a:pt x="274799" y="3326261"/>
                  <a:pt x="262647" y="3330102"/>
                  <a:pt x="252919" y="3336587"/>
                </a:cubicBezTo>
                <a:cubicBezTo>
                  <a:pt x="225364" y="3419257"/>
                  <a:pt x="263795" y="3318461"/>
                  <a:pt x="223736" y="3385225"/>
                </a:cubicBezTo>
                <a:cubicBezTo>
                  <a:pt x="218460" y="3394018"/>
                  <a:pt x="219969" y="3406064"/>
                  <a:pt x="214009" y="3414408"/>
                </a:cubicBezTo>
                <a:cubicBezTo>
                  <a:pt x="203348" y="3429334"/>
                  <a:pt x="185273" y="3438057"/>
                  <a:pt x="175098" y="3453319"/>
                </a:cubicBezTo>
                <a:cubicBezTo>
                  <a:pt x="168613" y="3463047"/>
                  <a:pt x="160871" y="3472045"/>
                  <a:pt x="155643" y="3482502"/>
                </a:cubicBezTo>
                <a:cubicBezTo>
                  <a:pt x="151057" y="3491673"/>
                  <a:pt x="152321" y="3503678"/>
                  <a:pt x="145915" y="3511685"/>
                </a:cubicBezTo>
                <a:cubicBezTo>
                  <a:pt x="138612" y="3520814"/>
                  <a:pt x="126460" y="3524655"/>
                  <a:pt x="116732" y="3531140"/>
                </a:cubicBezTo>
                <a:cubicBezTo>
                  <a:pt x="106595" y="3561550"/>
                  <a:pt x="96763" y="3599577"/>
                  <a:pt x="68094" y="3618689"/>
                </a:cubicBezTo>
                <a:cubicBezTo>
                  <a:pt x="53718" y="3628273"/>
                  <a:pt x="0" y="3661328"/>
                  <a:pt x="0" y="3677055"/>
                </a:cubicBezTo>
                <a:lnTo>
                  <a:pt x="0" y="3696510"/>
                </a:lnTo>
              </a:path>
            </a:pathLst>
          </a:custGeom>
          <a:noFill/>
          <a:ln w="571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139952" y="3471824"/>
            <a:ext cx="86409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endCxn id="6" idx="2"/>
          </p:cNvCxnSpPr>
          <p:nvPr/>
        </p:nvCxnSpPr>
        <p:spPr>
          <a:xfrm flipV="1">
            <a:off x="611560" y="6021288"/>
            <a:ext cx="5868652" cy="576064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5" idx="2"/>
          </p:cNvCxnSpPr>
          <p:nvPr/>
        </p:nvCxnSpPr>
        <p:spPr>
          <a:xfrm flipV="1">
            <a:off x="2663788" y="6021288"/>
            <a:ext cx="0" cy="576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79912" y="624122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Clock, Reset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3536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transfers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9F5ED-77DA-4323-B2C6-F50765BF4484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64" y="1752600"/>
            <a:ext cx="7572044" cy="3764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3491880" y="4293096"/>
            <a:ext cx="1080120" cy="936104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Oval 6"/>
          <p:cNvSpPr/>
          <p:nvPr/>
        </p:nvSpPr>
        <p:spPr>
          <a:xfrm>
            <a:off x="6588224" y="4581128"/>
            <a:ext cx="1080120" cy="936104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56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Pipelined Transfers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9F5ED-77DA-4323-B2C6-F50765BF4484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298" y="1988840"/>
            <a:ext cx="7813405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>
          <a:xfrm>
            <a:off x="4633314" y="3717032"/>
            <a:ext cx="1594870" cy="1368152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304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Integrate with SOPC/</a:t>
            </a:r>
            <a:r>
              <a:rPr lang="en-US" dirty="0" err="1" smtClean="0"/>
              <a:t>QSyS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9F5ED-77DA-4323-B2C6-F50765BF4484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68760"/>
            <a:ext cx="7226259" cy="5115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>
          <a:xfrm>
            <a:off x="827584" y="4437112"/>
            <a:ext cx="1080120" cy="936104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286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Integrate with SOPC/</a:t>
            </a:r>
            <a:r>
              <a:rPr lang="en-US" dirty="0" err="1" smtClean="0"/>
              <a:t>QSyS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9F5ED-77DA-4323-B2C6-F50765BF4484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814400"/>
            <a:ext cx="5602094" cy="5926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>
          <a:xfrm>
            <a:off x="2987824" y="728700"/>
            <a:ext cx="1152128" cy="468052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1763688" y="1556792"/>
            <a:ext cx="3456384" cy="2221092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50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noll">
  <a:themeElements>
    <a:clrScheme name="knoll">
      <a:dk1>
        <a:srgbClr val="000000"/>
      </a:dk1>
      <a:lt1>
        <a:srgbClr val="FFFFFF"/>
      </a:lt1>
      <a:dk2>
        <a:srgbClr val="005EB8"/>
      </a:dk2>
      <a:lt2>
        <a:srgbClr val="004B87"/>
      </a:lt2>
      <a:accent1>
        <a:srgbClr val="FFB400"/>
      </a:accent1>
      <a:accent2>
        <a:srgbClr val="FF8000"/>
      </a:accent2>
      <a:accent3>
        <a:srgbClr val="E53418"/>
      </a:accent3>
      <a:accent4>
        <a:srgbClr val="CA213F"/>
      </a:accent4>
      <a:accent5>
        <a:srgbClr val="91AC6B"/>
      </a:accent5>
      <a:accent6>
        <a:srgbClr val="B5CA82"/>
      </a:accent6>
      <a:hlink>
        <a:srgbClr val="0099FF"/>
      </a:hlink>
      <a:folHlink>
        <a:srgbClr val="41BEF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65BD"/>
        </a:dk2>
        <a:lt2>
          <a:srgbClr val="005293"/>
        </a:lt2>
        <a:accent1>
          <a:srgbClr val="B6AD00"/>
        </a:accent1>
        <a:accent2>
          <a:srgbClr val="E37222"/>
        </a:accent2>
        <a:accent3>
          <a:srgbClr val="FFFFFF"/>
        </a:accent3>
        <a:accent4>
          <a:srgbClr val="000000"/>
        </a:accent4>
        <a:accent5>
          <a:srgbClr val="D7D3AA"/>
        </a:accent5>
        <a:accent6>
          <a:srgbClr val="CE671E"/>
        </a:accent6>
        <a:hlink>
          <a:srgbClr val="D9DADB"/>
        </a:hlink>
        <a:folHlink>
          <a:srgbClr val="9C9D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knoll</Template>
  <TotalTime>0</TotalTime>
  <Words>139</Words>
  <Application>Microsoft Office PowerPoint</Application>
  <PresentationFormat>On-screen Show (4:3)</PresentationFormat>
  <Paragraphs>86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knoll</vt:lpstr>
      <vt:lpstr>Introduction to Avalon Interface</vt:lpstr>
      <vt:lpstr>What is On-chip Bus?</vt:lpstr>
      <vt:lpstr>What is On-chip Bus?</vt:lpstr>
      <vt:lpstr>Slave-side Arbitration</vt:lpstr>
      <vt:lpstr>Avalon Signals</vt:lpstr>
      <vt:lpstr>Basic transfers</vt:lpstr>
      <vt:lpstr>Pipelined Transfers</vt:lpstr>
      <vt:lpstr>How to Integrate with SOPC/QSyS</vt:lpstr>
      <vt:lpstr>How to Integrate with SOPC/QSyS</vt:lpstr>
      <vt:lpstr>How to Integrate with SOPC/QSyS</vt:lpstr>
      <vt:lpstr>How to Integrate with SOPC/QSyS</vt:lpstr>
      <vt:lpstr>How to Integrate with SOPC/QSyS</vt:lpstr>
      <vt:lpstr>Thank you. Questions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 in Initial Capitals</dc:title>
  <dc:creator>Hardik Shah</dc:creator>
  <cp:lastModifiedBy>Hardik Shah</cp:lastModifiedBy>
  <cp:revision>52</cp:revision>
  <dcterms:created xsi:type="dcterms:W3CDTF">2013-01-03T14:08:21Z</dcterms:created>
  <dcterms:modified xsi:type="dcterms:W3CDTF">2013-05-06T11:37:05Z</dcterms:modified>
</cp:coreProperties>
</file>