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72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5A"/>
    <a:srgbClr val="0000FF"/>
    <a:srgbClr val="FF0000"/>
    <a:srgbClr val="FF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22"/>
    </p:cViewPr>
  </p:sorterViewPr>
  <p:notesViewPr>
    <p:cSldViewPr>
      <p:cViewPr varScale="1">
        <p:scale>
          <a:sx n="79" d="100"/>
          <a:sy n="79" d="100"/>
        </p:scale>
        <p:origin x="-210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3A283F-DA04-4CF3-8163-3D65299B22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42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58775" y="358775"/>
            <a:ext cx="8421688" cy="1800225"/>
          </a:xfrm>
        </p:spPr>
        <p:txBody>
          <a:bodyPr anchor="t"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2536825"/>
            <a:ext cx="8421688" cy="3959225"/>
          </a:xfrm>
        </p:spPr>
        <p:txBody>
          <a:bodyPr lIns="0" tIns="0" rIns="0" bIns="0" anchor="b"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1436" y="6143625"/>
            <a:ext cx="1042141" cy="719138"/>
          </a:xfrm>
          <a:prstGeom prst="rect">
            <a:avLst/>
          </a:prstGeom>
          <a:noFill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9675" y="6143625"/>
            <a:ext cx="7191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100400" y="1260000"/>
            <a:ext cx="4680000" cy="4680000"/>
          </a:xfrm>
        </p:spPr>
        <p:txBody>
          <a:bodyPr lIns="0" tIns="0" rIns="0" bIns="0" anchor="ctr" anchorCtr="0"/>
          <a:lstStyle>
            <a:lvl1pPr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C8F95F-629F-4540-898A-035BA9276A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80400" y="358775"/>
            <a:ext cx="900000" cy="613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4" y="358775"/>
            <a:ext cx="7520400" cy="613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DE4615-AF9B-48E5-9EBF-7BF6FC3765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2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1260000"/>
            <a:ext cx="41220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662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260000"/>
            <a:ext cx="41220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60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2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662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2600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4662000" y="39708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662000" y="34308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61416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62000" y="61416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84204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Descripti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84204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57158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2292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60948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84204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358775"/>
            <a:ext cx="8421688" cy="900000"/>
          </a:xfrm>
        </p:spPr>
        <p:txBody>
          <a:bodyPr tIns="0" bIns="0" anchor="t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260000"/>
            <a:ext cx="8421688" cy="523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3229F5ED-77DA-4323-B2C6-F50765BF4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Descripti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84204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2292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0948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2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12600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Descripti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2600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662000" y="34308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57158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2292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60948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662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41220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32292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Descripti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4662000" y="3970800"/>
            <a:ext cx="41220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61416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62000" y="6141600"/>
            <a:ext cx="41220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2292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0948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53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4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8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229200" y="12600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600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60948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3229200" y="3970800"/>
            <a:ext cx="2689200" cy="217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2292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094800" y="34308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57158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2292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6094800" y="6141600"/>
            <a:ext cx="2689200" cy="360000"/>
          </a:xfrm>
        </p:spPr>
        <p:txBody>
          <a:bodyPr anchor="ctr" anchorCtr="0"/>
          <a:lstStyle>
            <a:lvl1pPr algn="ctr">
              <a:buFontTx/>
              <a:buNone/>
              <a:defRPr sz="1200"/>
            </a:lvl1pPr>
            <a:lvl2pPr algn="ctr">
              <a:buFontTx/>
              <a:buNone/>
              <a:defRPr sz="1200"/>
            </a:lvl2pPr>
            <a:lvl3pPr algn="ctr">
              <a:buFontTx/>
              <a:buNone/>
              <a:defRPr sz="1200"/>
            </a:lvl3pPr>
            <a:lvl4pPr algn="ctr">
              <a:buFontTx/>
              <a:buNone/>
              <a:defRPr sz="1200"/>
            </a:lvl4pPr>
            <a:lvl5pPr algn="ctr"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360000"/>
            <a:ext cx="8424000" cy="61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6858000"/>
          </a:xfrm>
        </p:spPr>
        <p:txBody>
          <a:bodyPr lIns="0" tIns="0" rIns="0" bIns="0" anchor="ctr" anchorCtr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4698000"/>
            <a:ext cx="8420400" cy="1800000"/>
          </a:xfrm>
        </p:spPr>
        <p:txBody>
          <a:bodyPr anchor="t"/>
          <a:lstStyle>
            <a:lvl1pPr algn="l">
              <a:defRPr sz="36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2538000"/>
            <a:ext cx="8420400" cy="1800000"/>
          </a:xfrm>
        </p:spPr>
        <p:txBody>
          <a:bodyPr lIns="0" tIns="0" rIns="0" bIns="0"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1436" y="6143625"/>
            <a:ext cx="1042141" cy="719138"/>
          </a:xfrm>
          <a:prstGeom prst="rect">
            <a:avLst/>
          </a:prstGeom>
          <a:noFill/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9675" y="6143625"/>
            <a:ext cx="7191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260000"/>
            <a:ext cx="41220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1260000"/>
            <a:ext cx="4122000" cy="52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966E9-5D34-4E39-BB7C-1A48596841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04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6138000"/>
            <a:ext cx="4122000" cy="360000"/>
          </a:xfrm>
        </p:spPr>
        <p:txBody>
          <a:bodyPr anchor="ctr" anchorCtr="0"/>
          <a:lstStyle>
            <a:lvl1pPr marL="0" indent="0" algn="ctr">
              <a:buNone/>
              <a:defRPr sz="1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00" y="1260000"/>
            <a:ext cx="4122000" cy="487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2000" y="6138000"/>
            <a:ext cx="4122000" cy="360000"/>
          </a:xfrm>
        </p:spPr>
        <p:txBody>
          <a:bodyPr anchor="ctr" anchorCtr="0"/>
          <a:lstStyle>
            <a:lvl1pPr marL="0" indent="0" algn="ctr">
              <a:buNone/>
              <a:defRPr lang="en-US" sz="1200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000" y="1260000"/>
            <a:ext cx="4122000" cy="487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187D5F-251D-4442-8F5F-DA52B86B12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788420-AE1F-4DA9-A32E-9601A2E98E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4122C1-BEA9-4A2C-A824-9B11D73B7B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2689200" cy="900000"/>
          </a:xfrm>
        </p:spPr>
        <p:txBody>
          <a:bodyPr anchor="t" anchorCtr="0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9200" y="359999"/>
            <a:ext cx="5551200" cy="613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00" y="1260000"/>
            <a:ext cx="2689200" cy="5238000"/>
          </a:xfr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65912C-7D12-4926-9C33-9391D78A7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4878000"/>
            <a:ext cx="8420400" cy="90000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0000" y="360000"/>
            <a:ext cx="8420400" cy="4518000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00" y="5958000"/>
            <a:ext cx="8420400" cy="540000"/>
          </a:xfr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BB00F2-31A7-4787-857D-FDD7A72219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358775"/>
            <a:ext cx="8421688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60000"/>
            <a:ext cx="8421688" cy="523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138863"/>
            <a:ext cx="7191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8585A"/>
                </a:solidFill>
                <a:latin typeface="+mn-lt"/>
              </a:defRPr>
            </a:lvl1pPr>
          </a:lstStyle>
          <a:p>
            <a:fld id="{E99565C2-ABCC-44D5-8C23-F5AEC5E61B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24000" y="6138000"/>
            <a:ext cx="7191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5" r:id="rId13"/>
    <p:sldLayoutId id="2147483664" r:id="rId14"/>
    <p:sldLayoutId id="2147483666" r:id="rId15"/>
    <p:sldLayoutId id="2147483673" r:id="rId16"/>
    <p:sldLayoutId id="2147483671" r:id="rId17"/>
    <p:sldLayoutId id="2147483678" r:id="rId18"/>
    <p:sldLayoutId id="2147483672" r:id="rId19"/>
    <p:sldLayoutId id="2147483679" r:id="rId20"/>
    <p:sldLayoutId id="2147483674" r:id="rId21"/>
    <p:sldLayoutId id="2147483676" r:id="rId22"/>
    <p:sldLayoutId id="2147483675" r:id="rId23"/>
    <p:sldLayoutId id="2147483677" r:id="rId24"/>
    <p:sldLayoutId id="2147483669" r:id="rId25"/>
    <p:sldLayoutId id="2147483670" r:id="rId26"/>
    <p:sldLayoutId id="2147483668" r:id="rId27"/>
    <p:sldLayoutId id="2147483667" r:id="rId2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nford.edu/class/ee183/handouts_win2003/Modelsim_short_tutorial.pdf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tera.com/products/software/quartus-ii/modelsim/qts-modelsim-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200400"/>
            <a:ext cx="8421688" cy="533400"/>
          </a:xfrm>
        </p:spPr>
        <p:txBody>
          <a:bodyPr/>
          <a:lstStyle/>
          <a:p>
            <a:pPr algn="ctr"/>
            <a:r>
              <a:rPr lang="de-DE" sz="3200" kern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sz="3200" kern="1200" dirty="0" smtClean="0">
                <a:latin typeface="Times New Roman" pitchFamily="18" charset="0"/>
                <a:cs typeface="Times New Roman" pitchFamily="18" charset="0"/>
              </a:rPr>
              <a:t>Funcational Verification with Modelsim</a:t>
            </a:r>
            <a:endParaRPr lang="en-US" sz="32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24000"/>
            <a:ext cx="8421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Interfacing Customized Components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with Avalon Interconnect (II)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4267200"/>
            <a:ext cx="84216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de-DE" sz="3200" kern="1200" dirty="0" smtClean="0">
                <a:latin typeface="Times New Roman" pitchFamily="18" charset="0"/>
                <a:cs typeface="Times New Roman" pitchFamily="18" charset="0"/>
              </a:rPr>
              <a:t>Gang Chen</a:t>
            </a:r>
            <a:endParaRPr lang="en-US" sz="3200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8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518560" y="2037545"/>
            <a:ext cx="8244440" cy="16915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2135969"/>
            <a:ext cx="5486400" cy="12206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Designing Your own IP to measure the speed and direction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0600" y="2276852"/>
            <a:ext cx="1371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Timer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95800" y="2281260"/>
            <a:ext cx="1371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Pulse Counter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6" idx="3"/>
            <a:endCxn id="10" idx="1"/>
          </p:cNvCxnSpPr>
          <p:nvPr/>
        </p:nvCxnSpPr>
        <p:spPr>
          <a:xfrm>
            <a:off x="2362200" y="2734052"/>
            <a:ext cx="2133600" cy="4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8400" y="231152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Clear Signal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800600" y="1824060"/>
            <a:ext cx="0" cy="4269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562600" y="1824060"/>
            <a:ext cx="0" cy="4269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38246" y="174300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38400" y="2790432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Update the count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6400" y="175952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0" y="250986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0" y="2975098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1766" y="2216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2254" y="26622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rst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6096000" y="2603085"/>
            <a:ext cx="457200" cy="351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587207" y="2128860"/>
            <a:ext cx="2005677" cy="12206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584058" y="2455662"/>
            <a:ext cx="200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Avalon Slave Interface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(To NIOS)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00796" y="335217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Function Block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983177" y="33644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Bus Block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2886" y="4989731"/>
            <a:ext cx="875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Here we </a:t>
            </a:r>
            <a:r>
              <a:rPr lang="de-DE" dirty="0" smtClean="0">
                <a:solidFill>
                  <a:schemeClr val="accent3"/>
                </a:solidFill>
              </a:rPr>
              <a:t>verify the function block </a:t>
            </a:r>
            <a:r>
              <a:rPr lang="de-DE" dirty="0" smtClean="0"/>
              <a:t>in ths simple example!</a:t>
            </a:r>
          </a:p>
          <a:p>
            <a:r>
              <a:rPr lang="de-DE" dirty="0" smtClean="0"/>
              <a:t>The source code will be available in our wiki, you can add it directly into nios system.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5400000">
            <a:off x="7472588" y="3728812"/>
            <a:ext cx="4746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104621" y="4311134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Nios 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01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Design your input---Testbench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Assume the period of the pulse </a:t>
            </a:r>
            <a:r>
              <a:rPr lang="de-DE" dirty="0" smtClean="0"/>
              <a:t>(wave A </a:t>
            </a:r>
            <a:r>
              <a:rPr lang="de-DE" dirty="0" smtClean="0"/>
              <a:t>and </a:t>
            </a:r>
            <a:r>
              <a:rPr lang="de-DE" dirty="0" smtClean="0"/>
              <a:t>wave B</a:t>
            </a:r>
            <a:r>
              <a:rPr lang="de-DE" dirty="0" smtClean="0"/>
              <a:t>) wave is 1ms.  At first, we generate 50 pulses with turn-right pattern, and followed by 80 pulses with turn-left pattern.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The IP mesaure the speed every 10ms (Default Setting).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Thus, the speed of pulses should be 10 (turn-right pattern) and -10(turn-left pattern) .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8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Run it in Modesim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2" descr="C:\Users\gangchen\Downloads\Captur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8421687" cy="245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8851" y="1582418"/>
            <a:ext cx="8981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 the beginning, IP can measure the speed as 10.  During the sample period which </a:t>
            </a:r>
          </a:p>
          <a:p>
            <a:r>
              <a:rPr lang="de-DE" dirty="0" smtClean="0"/>
              <a:t>Contains both turn-right and turn-left pattern, the speed should </a:t>
            </a:r>
            <a:r>
              <a:rPr lang="de-DE" dirty="0" smtClean="0"/>
              <a:t>be a value at </a:t>
            </a:r>
            <a:r>
              <a:rPr lang="de-DE" dirty="0" smtClean="0"/>
              <a:t>[-10,10]. </a:t>
            </a:r>
            <a:endParaRPr lang="de-DE" dirty="0" smtClean="0"/>
          </a:p>
          <a:p>
            <a:r>
              <a:rPr lang="de-DE" dirty="0" smtClean="0"/>
              <a:t>When it </a:t>
            </a:r>
            <a:r>
              <a:rPr lang="de-DE" dirty="0" smtClean="0"/>
              <a:t>totally comes to turn-left pattern zone, the speed comes as -10.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8851" y="5867400"/>
            <a:ext cx="878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About how to use modelsim, you can find a tutotial here:</a:t>
            </a:r>
          </a:p>
          <a:p>
            <a:r>
              <a:rPr lang="en-US" dirty="0">
                <a:hlinkClick r:id="rId3"/>
              </a:rPr>
              <a:t>http://www.stanford.edu/class/ee183/handouts_win2003/Modelsim_short_tutorial.pdf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5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819400"/>
            <a:ext cx="5334000" cy="1143000"/>
          </a:xfrm>
        </p:spPr>
        <p:txBody>
          <a:bodyPr/>
          <a:lstStyle/>
          <a:p>
            <a:pPr algn="ctr"/>
            <a:r>
              <a:rPr lang="de-DE" sz="4000" dirty="0" smtClean="0"/>
              <a:t>Have Fun!</a:t>
            </a:r>
            <a:br>
              <a:rPr lang="de-DE" sz="4000" dirty="0" smtClean="0"/>
            </a:br>
            <a:r>
              <a:rPr lang="de-DE" sz="4000" dirty="0" smtClean="0"/>
              <a:t>Thanks!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FPGA Design Flow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47800" y="1066800"/>
            <a:ext cx="20574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System Design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47800" y="2133600"/>
            <a:ext cx="20574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IO assignment and Analysis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5" idx="2"/>
            <a:endCxn id="7" idx="0"/>
          </p:cNvCxnSpPr>
          <p:nvPr/>
        </p:nvCxnSpPr>
        <p:spPr>
          <a:xfrm>
            <a:off x="2476500" y="1600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447800" y="3276600"/>
            <a:ext cx="20574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RTL Synthesis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447800" y="4419600"/>
            <a:ext cx="20574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Place-and-Route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7" idx="2"/>
            <a:endCxn id="19" idx="0"/>
          </p:cNvCxnSpPr>
          <p:nvPr/>
        </p:nvCxnSpPr>
        <p:spPr>
          <a:xfrm>
            <a:off x="2476500" y="2819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2"/>
            <a:endCxn id="20" idx="0"/>
          </p:cNvCxnSpPr>
          <p:nvPr/>
        </p:nvCxnSpPr>
        <p:spPr>
          <a:xfrm>
            <a:off x="2476500" y="3962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Stratix IV FPGA de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036" y="5410200"/>
            <a:ext cx="1078706" cy="109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Arrow Connector 27"/>
          <p:cNvCxnSpPr>
            <a:stCxn id="20" idx="2"/>
          </p:cNvCxnSpPr>
          <p:nvPr/>
        </p:nvCxnSpPr>
        <p:spPr>
          <a:xfrm>
            <a:off x="2476500" y="4953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138146" y="1333500"/>
            <a:ext cx="2939054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Funcational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/>
              <a:t>Verification</a:t>
            </a:r>
            <a:endParaRPr lang="en-US" dirty="0"/>
          </a:p>
        </p:txBody>
      </p:sp>
      <p:sp>
        <p:nvSpPr>
          <p:cNvPr id="29" name="Left-Right Arrow 28"/>
          <p:cNvSpPr/>
          <p:nvPr/>
        </p:nvSpPr>
        <p:spPr>
          <a:xfrm>
            <a:off x="3657600" y="1662684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81600" y="3516850"/>
            <a:ext cx="2971800" cy="1143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Static Timing Analysis</a:t>
            </a:r>
          </a:p>
          <a:p>
            <a:pPr algn="ctr"/>
            <a:r>
              <a:rPr lang="de-DE" dirty="0" smtClean="0"/>
              <a:t>Gate-level Simulation</a:t>
            </a:r>
            <a:endParaRPr lang="en-US" dirty="0"/>
          </a:p>
        </p:txBody>
      </p:sp>
      <p:sp>
        <p:nvSpPr>
          <p:cNvPr id="34" name="Left-Right Arrow 33"/>
          <p:cNvSpPr/>
          <p:nvPr/>
        </p:nvSpPr>
        <p:spPr>
          <a:xfrm>
            <a:off x="3657600" y="3872484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5333426"/>
            <a:ext cx="2971800" cy="129597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In-system Verification</a:t>
            </a:r>
          </a:p>
          <a:p>
            <a:pPr algn="ctr"/>
            <a:r>
              <a:rPr lang="de-DE" dirty="0" smtClean="0"/>
              <a:t>(Sigal Tap Logic Analyzer,</a:t>
            </a:r>
          </a:p>
          <a:p>
            <a:pPr algn="ctr"/>
            <a:r>
              <a:rPr lang="de-DE" dirty="0" smtClean="0"/>
              <a:t>In-system Memory Content Editor...)</a:t>
            </a:r>
            <a:endParaRPr lang="en-US" dirty="0"/>
          </a:p>
        </p:txBody>
      </p:sp>
      <p:sp>
        <p:nvSpPr>
          <p:cNvPr id="36" name="Left-Right Arrow 35"/>
          <p:cNvSpPr/>
          <p:nvPr/>
        </p:nvSpPr>
        <p:spPr>
          <a:xfrm>
            <a:off x="3657600" y="5714064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Peroforming Functional </a:t>
            </a:r>
            <a:r>
              <a:rPr lang="de-DE" dirty="0"/>
              <a:t>Verification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0" y="3276600"/>
            <a:ext cx="2667000" cy="2057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System Module</a:t>
            </a:r>
          </a:p>
          <a:p>
            <a:pPr algn="ctr"/>
            <a:r>
              <a:rPr lang="de-DE" dirty="0" smtClean="0"/>
              <a:t>(Veilog HDL or VHDL)</a:t>
            </a:r>
          </a:p>
        </p:txBody>
      </p:sp>
      <p:sp>
        <p:nvSpPr>
          <p:cNvPr id="7" name="Rectangle 6"/>
          <p:cNvSpPr/>
          <p:nvPr/>
        </p:nvSpPr>
        <p:spPr>
          <a:xfrm>
            <a:off x="697992" y="3810000"/>
            <a:ext cx="1371600" cy="990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/>
              <a:t>Test file</a:t>
            </a:r>
            <a:endParaRPr lang="de-DE" dirty="0" smtClean="0"/>
          </a:p>
        </p:txBody>
      </p:sp>
      <p:sp>
        <p:nvSpPr>
          <p:cNvPr id="9" name="Rectangle 8"/>
          <p:cNvSpPr/>
          <p:nvPr/>
        </p:nvSpPr>
        <p:spPr>
          <a:xfrm>
            <a:off x="6703653" y="3895165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Output Wave Graph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792" y="1219200"/>
            <a:ext cx="84513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Both"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Coducted before RTL Synthesis</a:t>
            </a:r>
          </a:p>
          <a:p>
            <a:pPr marL="342900" indent="-342900">
              <a:buAutoNum type="arabicParenBoth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confirm that the design is functioning 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intended</a:t>
            </a:r>
          </a:p>
          <a:p>
            <a:pPr marL="342900" indent="-342900">
              <a:buAutoNum type="arabicParenBoth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erformed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 file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available in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de-DE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Behaviorial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Simulation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de-DE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7444" y="3352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Input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5715000" y="411004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391400" y="34406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Output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029202" y="5715000"/>
            <a:ext cx="182270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Check Behavior</a:t>
            </a:r>
            <a:endParaRPr lang="en-US" b="1" dirty="0"/>
          </a:p>
        </p:txBody>
      </p:sp>
      <p:sp>
        <p:nvSpPr>
          <p:cNvPr id="17" name="Bent Arrow 16"/>
          <p:cNvSpPr/>
          <p:nvPr/>
        </p:nvSpPr>
        <p:spPr>
          <a:xfrm rot="10800000">
            <a:off x="6858001" y="4800600"/>
            <a:ext cx="806503" cy="152399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16200000">
            <a:off x="4141439" y="5383561"/>
            <a:ext cx="937323" cy="83820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Left-Right Arrow 18"/>
          <p:cNvSpPr/>
          <p:nvPr/>
        </p:nvSpPr>
        <p:spPr>
          <a:xfrm>
            <a:off x="2069592" y="4110048"/>
            <a:ext cx="978408" cy="4375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07492" y="4913579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Could be simple wave graph or complex system, such as SDRAM (to verify SDRAM controller).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2507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Modelsim Software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792" y="1219200"/>
            <a:ext cx="82109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ModelSim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a powerful simulator that can be used to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simulate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behavior and performance of logic circuits.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0979" y="2496864"/>
            <a:ext cx="890506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You can get the software from the follwoing link:</a:t>
            </a:r>
          </a:p>
          <a:p>
            <a:r>
              <a:rPr lang="en-US" dirty="0">
                <a:hlinkClick r:id="rId2"/>
              </a:rPr>
              <a:t>http://www.altera.com/products/software/quartus-ii/modelsim/qts-modelsim-index.html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3810000"/>
            <a:ext cx="8534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If you use Altera‘s IP (e.g., FIFO, RAM, etc.) in your system design project, you should add following files into your project.</a:t>
            </a:r>
          </a:p>
          <a:p>
            <a:r>
              <a:rPr lang="de-DE" sz="28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220model.v and altera_mf.v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(You can find them in the path of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quartus_install_folder\eda\sim_lib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64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Evaluation Example----Measure the speed of the car based on</a:t>
            </a:r>
            <a:r>
              <a:rPr lang="en-US" dirty="0" smtClean="0"/>
              <a:t> optical  encoder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 descr="File:Encoder 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835" y="1447800"/>
            <a:ext cx="513397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4517841"/>
            <a:ext cx="77831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Optical encoder is a device that converts motion into a sequence of digital pulse.</a:t>
            </a:r>
          </a:p>
        </p:txBody>
      </p:sp>
    </p:spTree>
    <p:extLst>
      <p:ext uri="{BB962C8B-B14F-4D97-AF65-F5344CB8AC3E}">
        <p14:creationId xmlns:p14="http://schemas.microsoft.com/office/powerpoint/2010/main" val="286727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8775" y="358775"/>
            <a:ext cx="8421688" cy="900000"/>
          </a:xfrm>
        </p:spPr>
        <p:txBody>
          <a:bodyPr/>
          <a:lstStyle/>
          <a:p>
            <a:r>
              <a:rPr lang="en-US" dirty="0" smtClean="0"/>
              <a:t>Optical  encoder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0" y="6138863"/>
            <a:ext cx="7191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229F5ED-77DA-4323-B2C6-F50765BF448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2" descr="File:Encoder 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835" y="1447800"/>
            <a:ext cx="513397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695207" y="4531695"/>
            <a:ext cx="769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 mask 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codewheel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go through sensor A, one digital pulse is generated. By counting the pulse in one constant time, the rotation speed of motor can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 obtained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835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Optical  encoder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13543" y="4572000"/>
                <a:ext cx="8421688" cy="18288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𝑉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  <m:r>
                            <a:rPr lang="el-GR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  <m:r>
                        <a:rPr lang="de-DE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𝑁</m:t>
                      </m:r>
                      <m:r>
                        <a:rPr lang="de-DE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the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number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of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masks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in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the</m:t>
                      </m:r>
                      <m: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/>
                        </a:rPr>
                        <m:t>codewheel</m:t>
                      </m:r>
                    </m:oMath>
                  </m:oMathPara>
                </a14:m>
                <a:endParaRPr lang="de-DE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>
                          <a:latin typeface="Cambria Math"/>
                        </a:rPr>
                        <m:t>𝑥</m:t>
                      </m:r>
                      <m:r>
                        <a:rPr lang="de-DE">
                          <a:latin typeface="Cambria Math"/>
                        </a:rPr>
                        <m:t>−</m:t>
                      </m:r>
                      <m:r>
                        <a:rPr lang="de-DE">
                          <a:latin typeface="Cambria Math"/>
                        </a:rPr>
                        <m:t>𝑡h𝑒</m:t>
                      </m:r>
                      <m:r>
                        <a:rPr lang="de-DE">
                          <a:latin typeface="Cambria Math"/>
                        </a:rPr>
                        <m:t> </m:t>
                      </m:r>
                      <m:r>
                        <a:rPr lang="de-DE">
                          <a:latin typeface="Cambria Math"/>
                        </a:rPr>
                        <m:t>𝑎𝑚𝑜𝑢𝑛𝑡</m:t>
                      </m:r>
                      <m:r>
                        <a:rPr lang="de-DE">
                          <a:latin typeface="Cambria Math"/>
                        </a:rPr>
                        <m:t> </m:t>
                      </m:r>
                      <m:r>
                        <a:rPr lang="de-DE">
                          <a:latin typeface="Cambria Math"/>
                        </a:rPr>
                        <m:t>𝑜𝑓</m:t>
                      </m:r>
                      <m:r>
                        <a:rPr lang="de-DE">
                          <a:latin typeface="Cambria Math"/>
                        </a:rPr>
                        <m:t> </m:t>
                      </m:r>
                      <m:r>
                        <a:rPr lang="de-DE">
                          <a:latin typeface="Cambria Math"/>
                        </a:rPr>
                        <m:t>𝑡h𝑒</m:t>
                      </m:r>
                      <m:r>
                        <a:rPr lang="de-DE">
                          <a:latin typeface="Cambria Math"/>
                        </a:rPr>
                        <m:t> </m:t>
                      </m:r>
                      <m:r>
                        <a:rPr lang="de-DE">
                          <a:latin typeface="Cambria Math"/>
                        </a:rPr>
                        <m:t>𝑑𝑒𝑡𝑒𝑐𝑡𝑒𝑑</m:t>
                      </m:r>
                      <m:r>
                        <a:rPr lang="de-DE">
                          <a:latin typeface="Cambria Math"/>
                        </a:rPr>
                        <m:t> </m:t>
                      </m:r>
                      <m:r>
                        <a:rPr lang="de-DE">
                          <a:latin typeface="Cambria Math"/>
                        </a:rPr>
                        <m:t>𝑚𝑎𝑠𝑘</m:t>
                      </m:r>
                      <m:r>
                        <a:rPr lang="de-DE">
                          <a:latin typeface="Cambria Math"/>
                        </a:rPr>
                        <m:t> </m:t>
                      </m:r>
                      <m:r>
                        <a:rPr lang="de-DE">
                          <a:latin typeface="Cambria Math"/>
                        </a:rPr>
                        <m:t>𝑖𝑛</m:t>
                      </m:r>
                      <m:r>
                        <a:rPr lang="de-DE">
                          <a:latin typeface="Cambria Math"/>
                        </a:rPr>
                        <m:t> </m:t>
                      </m:r>
                      <m:r>
                        <a:rPr lang="de-DE">
                          <a:latin typeface="Cambria Math"/>
                        </a:rPr>
                        <m:t>𝑜𝑛𝑒</m:t>
                      </m:r>
                      <m:r>
                        <a:rPr lang="de-DE">
                          <a:latin typeface="Cambria Math"/>
                        </a:rPr>
                        <m:t> </m:t>
                      </m:r>
                      <m:r>
                        <a:rPr lang="de-DE">
                          <a:latin typeface="Cambria Math"/>
                        </a:rPr>
                        <m:t>𝑝𝑒𝑟𝑖𝑜𝑑</m:t>
                      </m:r>
                      <m:r>
                        <a:rPr lang="de-DE">
                          <a:latin typeface="Cambria Math"/>
                        </a:rPr>
                        <m:t> </m:t>
                      </m:r>
                      <m:r>
                        <a:rPr lang="de-DE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de-DE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de-DE">
                        <a:latin typeface="Cambria Math"/>
                      </a:rPr>
                      <m:t>𝑅</m:t>
                    </m:r>
                    <m:r>
                      <a:rPr lang="de-DE">
                        <a:latin typeface="Cambria Math"/>
                      </a:rPr>
                      <m:t>−</m:t>
                    </m:r>
                    <m:r>
                      <a:rPr lang="de-DE">
                        <a:latin typeface="Cambria Math"/>
                      </a:rPr>
                      <m:t>𝑇h𝑒</m:t>
                    </m:r>
                    <m:r>
                      <a:rPr lang="de-DE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Cambria Math"/>
                      </a:rPr>
                      <m:t>radius</m:t>
                    </m:r>
                  </m:oMath>
                </a14:m>
                <a:r>
                  <a:rPr lang="de-DE" dirty="0">
                    <a:latin typeface="Cambria Math"/>
                  </a:rPr>
                  <a:t> of the wheel of the </a:t>
                </a:r>
                <a:r>
                  <a:rPr lang="de-DE" dirty="0" smtClean="0">
                    <a:latin typeface="Cambria Math"/>
                  </a:rPr>
                  <a:t>car</a:t>
                </a:r>
                <a:endParaRPr lang="de-DE" dirty="0">
                  <a:latin typeface="Cambria Math"/>
                </a:endParaRPr>
              </a:p>
              <a:p>
                <a:pPr marL="0" indent="0">
                  <a:buNone/>
                </a:pPr>
                <a:endParaRPr lang="de-DE" b="0" dirty="0" smtClean="0"/>
              </a:p>
              <a:p>
                <a:pPr marL="0" indent="0">
                  <a:buNone/>
                </a:pPr>
                <a:endParaRPr lang="de-DE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3543" y="4572000"/>
                <a:ext cx="8421688" cy="1828800"/>
              </a:xfrm>
              <a:blipFill rotWithShape="1">
                <a:blip r:embed="rId2"/>
                <a:stretch>
                  <a:fillRect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2" descr="File:Encoder diagr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600"/>
            <a:ext cx="513397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56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Indentifying the rotation direction of the Motor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46" name="Picture 2" descr="http://www.qsl.net/p/pa3ckr/bascom%20and%20avr/interrupts/rotary-enco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88993"/>
            <a:ext cx="4095750" cy="420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4400" y="1447171"/>
            <a:ext cx="977376" cy="484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Sender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914400" y="2438400"/>
            <a:ext cx="977375" cy="484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Receiveer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373915" y="2106838"/>
            <a:ext cx="1905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62000" y="2221138"/>
            <a:ext cx="2743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71385" y="1447171"/>
            <a:ext cx="977376" cy="484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Sender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2171386" y="2438400"/>
            <a:ext cx="977375" cy="484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Receiveer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70891" y="993449"/>
            <a:ext cx="112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Sensor 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54251" y="9906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Sensor B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14400" y="3553692"/>
            <a:ext cx="977376" cy="484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Sender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914400" y="4544921"/>
            <a:ext cx="977375" cy="484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Receiveer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3542198" y="4213359"/>
            <a:ext cx="1905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85800" y="4327659"/>
            <a:ext cx="26895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171385" y="3553692"/>
            <a:ext cx="977376" cy="484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Sender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2171386" y="4544921"/>
            <a:ext cx="977375" cy="484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Receiveer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770891" y="3099970"/>
            <a:ext cx="112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Sensor 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054251" y="309712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Sensor B</a:t>
            </a:r>
            <a:endParaRPr lang="en-US" dirty="0"/>
          </a:p>
        </p:txBody>
      </p:sp>
      <p:sp>
        <p:nvSpPr>
          <p:cNvPr id="6144" name="Right Arrow 6143"/>
          <p:cNvSpPr/>
          <p:nvPr/>
        </p:nvSpPr>
        <p:spPr>
          <a:xfrm>
            <a:off x="3866048" y="2042219"/>
            <a:ext cx="782152" cy="357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3866048" y="4148740"/>
            <a:ext cx="782152" cy="357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937161" y="2335438"/>
            <a:ext cx="0" cy="3912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72200" y="2335438"/>
            <a:ext cx="0" cy="3912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937161" y="5867400"/>
            <a:ext cx="23503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47461" y="5682734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 degree phase gap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65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F5ED-77DA-4323-B2C6-F50765BF448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358775"/>
            <a:ext cx="8421688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de-DE" dirty="0" smtClean="0"/>
              <a:t>Make your own encoder----Maskwheel </a:t>
            </a:r>
            <a:r>
              <a:rPr lang="de-DE" dirty="0"/>
              <a:t>and Photoelectric switch  </a:t>
            </a:r>
            <a:r>
              <a:rPr lang="de-DE" dirty="0" smtClean="0"/>
              <a:t>is enough!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0" y="6138863"/>
            <a:ext cx="7191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58585A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229F5ED-77DA-4323-B2C6-F50765BF448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122" name="Picture 2" descr="http://i01.i.aliimg.com/wsphoto/v1/729683369_2/Robot-Sensor-photoelectric-speed-sensor-optical-code-disc-4-wd-robot-encoder-sui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580" y="1523999"/>
            <a:ext cx="4724400" cy="355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ight Arrow 8"/>
          <p:cNvSpPr/>
          <p:nvPr/>
        </p:nvSpPr>
        <p:spPr>
          <a:xfrm rot="19192075">
            <a:off x="2993990" y="4874713"/>
            <a:ext cx="1345919" cy="2956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3865702">
            <a:off x="5151446" y="4695448"/>
            <a:ext cx="1678406" cy="3330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597567" flipH="1">
            <a:off x="6559384" y="2578482"/>
            <a:ext cx="1594016" cy="3171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149255" y="54864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Photoelectric Switch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561965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Maskwheel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0" y="3114793"/>
            <a:ext cx="130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Your Motor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5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b course">
  <a:themeElements>
    <a:clrScheme name="knoll">
      <a:dk1>
        <a:srgbClr val="000000"/>
      </a:dk1>
      <a:lt1>
        <a:srgbClr val="FFFFFF"/>
      </a:lt1>
      <a:dk2>
        <a:srgbClr val="005EB8"/>
      </a:dk2>
      <a:lt2>
        <a:srgbClr val="004B87"/>
      </a:lt2>
      <a:accent1>
        <a:srgbClr val="FFB400"/>
      </a:accent1>
      <a:accent2>
        <a:srgbClr val="FF8000"/>
      </a:accent2>
      <a:accent3>
        <a:srgbClr val="E53418"/>
      </a:accent3>
      <a:accent4>
        <a:srgbClr val="CA213F"/>
      </a:accent4>
      <a:accent5>
        <a:srgbClr val="91AC6B"/>
      </a:accent5>
      <a:accent6>
        <a:srgbClr val="B5CA82"/>
      </a:accent6>
      <a:hlink>
        <a:srgbClr val="0099FF"/>
      </a:hlink>
      <a:folHlink>
        <a:srgbClr val="41BE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65BD"/>
        </a:dk2>
        <a:lt2>
          <a:srgbClr val="005293"/>
        </a:lt2>
        <a:accent1>
          <a:srgbClr val="B6AD00"/>
        </a:accent1>
        <a:accent2>
          <a:srgbClr val="E37222"/>
        </a:accent2>
        <a:accent3>
          <a:srgbClr val="FFFFFF"/>
        </a:accent3>
        <a:accent4>
          <a:srgbClr val="000000"/>
        </a:accent4>
        <a:accent5>
          <a:srgbClr val="D7D3AA"/>
        </a:accent5>
        <a:accent6>
          <a:srgbClr val="CE671E"/>
        </a:accent6>
        <a:hlink>
          <a:srgbClr val="D9DADB"/>
        </a:hlink>
        <a:folHlink>
          <a:srgbClr val="9C9D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lab course</Template>
  <TotalTime>752</TotalTime>
  <Words>567</Words>
  <Application>Microsoft Office PowerPoint</Application>
  <PresentationFormat>On-screen Show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lab course</vt:lpstr>
      <vt:lpstr>- Funcational Verification with Modelsim</vt:lpstr>
      <vt:lpstr>FPGA Design Flow Overview</vt:lpstr>
      <vt:lpstr>Peroforming Functional Verification </vt:lpstr>
      <vt:lpstr>Modelsim Software </vt:lpstr>
      <vt:lpstr>Evaluation Example----Measure the speed of the car based on optical  encoder</vt:lpstr>
      <vt:lpstr>Optical  encoder</vt:lpstr>
      <vt:lpstr>Optical  encoder</vt:lpstr>
      <vt:lpstr>Indentifying the rotation direction of the Motor</vt:lpstr>
      <vt:lpstr>PowerPoint Presentation</vt:lpstr>
      <vt:lpstr>Designing Your own IP to measure the speed and direction</vt:lpstr>
      <vt:lpstr>Design your input---Testbench design</vt:lpstr>
      <vt:lpstr>Run it in Modesim</vt:lpstr>
      <vt:lpstr>Have Fun! 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in Initial Capitals</dc:title>
  <dc:creator>gangchen</dc:creator>
  <cp:lastModifiedBy>Oliver</cp:lastModifiedBy>
  <cp:revision>51</cp:revision>
  <dcterms:created xsi:type="dcterms:W3CDTF">2013-05-02T11:42:57Z</dcterms:created>
  <dcterms:modified xsi:type="dcterms:W3CDTF">2013-05-06T12:44:20Z</dcterms:modified>
</cp:coreProperties>
</file>