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8" autoAdjust="0"/>
    <p:restoredTop sz="94660"/>
  </p:normalViewPr>
  <p:slideViewPr>
    <p:cSldViewPr>
      <p:cViewPr varScale="1">
        <p:scale>
          <a:sx n="79" d="100"/>
          <a:sy n="79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.be/x3G-UE1HwGI?t=2m35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sitemaker.umich.edu/soar/ho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59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1168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Informationsverarbeitungsprozess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7832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1. Wahrnehmen und Handeln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600" dirty="0" smtClean="0"/>
              <a:t>Schnittstelle zwischen dem Agenten und seiner Umwelt dar. </a:t>
            </a:r>
          </a:p>
          <a:p>
            <a:endParaRPr lang="de-DE" sz="1600" dirty="0" smtClean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2. </a:t>
            </a:r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</a:rPr>
              <a:t>Ausführung und Aktion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Kognition findet statt um Aktivität in der Umwelt zu </a:t>
            </a:r>
            <a:r>
              <a:rPr lang="de-DE" sz="1600" dirty="0" smtClean="0"/>
              <a:t>unterstützen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 smtClean="0"/>
          </a:p>
          <a:p>
            <a:endParaRPr lang="de-DE" sz="1400" dirty="0"/>
          </a:p>
        </p:txBody>
      </p:sp>
      <p:pic>
        <p:nvPicPr>
          <p:cNvPr id="4" name="Grafik 3" descr="D:\Pictures\wahrnehmungsprozes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27020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269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1168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Informationsverarbeitungsprozess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7832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endParaRPr lang="de-DE" sz="1600" b="1" dirty="0" smtClean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3. Erinnern </a:t>
            </a:r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</a:rPr>
              <a:t>und Lernen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600" dirty="0"/>
              <a:t>Erinnern: Fähigkeit zu enkodieren und Ergebnis eines kognitiven Prozess zu speichern um später Zugang zu haben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600" dirty="0"/>
              <a:t>Lernen: Generalisierung von spezifischen Wissen und Handlungen</a:t>
            </a:r>
          </a:p>
          <a:p>
            <a:endParaRPr lang="de-DE" sz="1600" b="1" dirty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4. </a:t>
            </a:r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</a:rPr>
              <a:t>Problemlösen und Planen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kognitiven </a:t>
            </a:r>
            <a:r>
              <a:rPr lang="de-DE" sz="1600" dirty="0"/>
              <a:t>Tätigkeiten, mit denen Handlungen zum Verändern der Welt auf ein bestimmtes Ziel oder einen Zweck hin erzeugt </a:t>
            </a:r>
            <a:r>
              <a:rPr lang="de-DE" sz="1600" dirty="0" smtClean="0"/>
              <a:t>werden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drei </a:t>
            </a:r>
            <a:r>
              <a:rPr lang="de-DE" sz="1600" dirty="0"/>
              <a:t>Ebenen: reaktive Planung, situative Planung, </a:t>
            </a:r>
            <a:r>
              <a:rPr lang="de-DE" sz="1600" dirty="0" err="1"/>
              <a:t>deliberative</a:t>
            </a:r>
            <a:r>
              <a:rPr lang="de-DE" sz="1600" dirty="0"/>
              <a:t> </a:t>
            </a:r>
            <a:r>
              <a:rPr lang="de-DE" sz="1600" dirty="0" smtClean="0"/>
              <a:t>Planung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/>
          </a:p>
          <a:p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</a:rPr>
              <a:t>5</a:t>
            </a: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. Logisches Denken und Entscheiden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logisches Denken: zieht geistige Schlussfolgerungen aus anderem Wissen oder Annahmen über die der Agent bereits verfügt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Entscheiden: </a:t>
            </a:r>
            <a:r>
              <a:rPr lang="de-DE" sz="1600" dirty="0"/>
              <a:t>zielgerichtete Auswahl von </a:t>
            </a:r>
            <a:r>
              <a:rPr lang="de-DE" sz="1600" dirty="0" smtClean="0"/>
              <a:t>Alternativen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6</a:t>
            </a:r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</a:rPr>
              <a:t>. Interaktion und Kommunikation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Agenten </a:t>
            </a:r>
            <a:r>
              <a:rPr lang="de-DE" sz="1600" dirty="0"/>
              <a:t>existieren in einer Umwelt mit anderen </a:t>
            </a:r>
            <a:r>
              <a:rPr lang="de-DE" sz="1600" dirty="0" smtClean="0"/>
              <a:t>Agenten</a:t>
            </a:r>
          </a:p>
          <a:p>
            <a:r>
              <a:rPr lang="de-DE" sz="1600" dirty="0" smtClean="0"/>
              <a:t>      </a:t>
            </a:r>
          </a:p>
          <a:p>
            <a:r>
              <a:rPr lang="de-DE" sz="1400" dirty="0"/>
              <a:t> 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56192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1168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25933" y="931438"/>
            <a:ext cx="4104456" cy="648072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3.4 Funktionale Analyse</a:t>
            </a:r>
          </a:p>
          <a:p>
            <a:pPr>
              <a:lnSpc>
                <a:spcPct val="130000"/>
              </a:lnSpc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>
              <a:lnSpc>
                <a:spcPct val="130000"/>
              </a:lnSpc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			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2843808" y="1721958"/>
            <a:ext cx="1734353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>
            <a:off x="4590028" y="1721958"/>
            <a:ext cx="1638156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35723" y="2276872"/>
            <a:ext cx="3222358" cy="3672408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Kognitives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Spektrum:</a:t>
            </a:r>
            <a:endParaRPr lang="de-DE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Reaktivität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Situativität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Deliberativität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Adaptivität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Sozialität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>
              <a:lnSpc>
                <a:spcPct val="130000"/>
              </a:lnSpc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3367" y="2276872"/>
            <a:ext cx="3836836" cy="3168352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Verhaltensspektrum: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Rationalität</a:t>
            </a:r>
            <a:b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  <a:hlinkClick r:id="rId4"/>
              </a:rPr>
              <a:t>Video</a:t>
            </a:r>
            <a:endParaRPr lang="de-DE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Robustheit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Flexibilität und Vielseitigkeit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>
              <a:lnSpc>
                <a:spcPct val="130000"/>
              </a:lnSpc>
            </a:pPr>
            <a:endParaRPr lang="de-DE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7191359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778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>
                <a:blipFill>
                  <a:blip r:embed="rId3"/>
                  <a:tile tx="0" ty="0" sx="100000" sy="100000" flip="none" algn="tl"/>
                </a:blipFill>
              </a:rPr>
              <a:t>4</a:t>
            </a:r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. Beispielarchitekturen: SOAR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6856" y="1119155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Gesamtarchitektur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dirty="0" smtClean="0"/>
              <a:t>1983 </a:t>
            </a:r>
            <a:r>
              <a:rPr lang="de-DE" dirty="0"/>
              <a:t>von A. Newell, J. Laird und P. </a:t>
            </a:r>
            <a:r>
              <a:rPr lang="de-DE" dirty="0" err="1"/>
              <a:t>Rosenbloom</a:t>
            </a:r>
            <a:r>
              <a:rPr lang="de-DE" dirty="0"/>
              <a:t> entwickelt</a:t>
            </a:r>
            <a:endParaRPr lang="de-DE" dirty="0" smtClean="0"/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dirty="0"/>
              <a:t>Abkürzung für State, Operator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Result</a:t>
            </a:r>
            <a:endParaRPr lang="de-DE" dirty="0" smtClean="0"/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dirty="0" smtClean="0"/>
              <a:t>Frei verfügbar: </a:t>
            </a:r>
            <a:r>
              <a:rPr lang="de-DE" dirty="0" smtClean="0">
                <a:hlinkClick r:id="rId4"/>
              </a:rPr>
              <a:t>http://sitemaker.umich.edu/soar/home</a:t>
            </a:r>
            <a:endParaRPr lang="de-DE" dirty="0" smtClean="0"/>
          </a:p>
          <a:p>
            <a:pPr>
              <a:lnSpc>
                <a:spcPct val="130000"/>
              </a:lnSpc>
            </a:pPr>
            <a:endParaRPr lang="de-DE" dirty="0" smtClean="0"/>
          </a:p>
          <a:p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Prinzipien 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in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SOAR</a:t>
            </a:r>
          </a:p>
          <a:p>
            <a:pPr marL="342900" lvl="0" indent="-342900">
              <a:buFont typeface="+mj-lt"/>
              <a:buAutoNum type="alphaLcParenR"/>
            </a:pPr>
            <a:r>
              <a:rPr lang="de-DE" dirty="0" smtClean="0"/>
              <a:t>Problemlösen:= Suche in                                                    Problemräumen</a:t>
            </a:r>
          </a:p>
          <a:p>
            <a:pPr marL="342900" lvl="0" indent="-342900">
              <a:buFont typeface="+mj-lt"/>
              <a:buAutoNum type="alphaLcParenR"/>
            </a:pPr>
            <a:r>
              <a:rPr lang="de-DE" dirty="0" smtClean="0"/>
              <a:t>dauerhaftes Wissen durch                                                     Produktionsregeln repräsentiert                                                                   </a:t>
            </a:r>
          </a:p>
          <a:p>
            <a:pPr marL="342900" lvl="0" indent="-342900">
              <a:buFont typeface="+mj-lt"/>
              <a:buAutoNum type="alphaLcParenR"/>
            </a:pPr>
            <a:r>
              <a:rPr lang="de-DE" dirty="0" smtClean="0"/>
              <a:t>temporäres </a:t>
            </a:r>
            <a:r>
              <a:rPr lang="de-DE" dirty="0"/>
              <a:t>Wissen </a:t>
            </a:r>
            <a:r>
              <a:rPr lang="de-DE" dirty="0" smtClean="0"/>
              <a:t>durch                                                                      Objekte repräsentiert                                                                                   </a:t>
            </a:r>
          </a:p>
          <a:p>
            <a:pPr marL="342900" lvl="0" indent="-342900">
              <a:buFont typeface="+mj-lt"/>
              <a:buAutoNum type="alphaLcParenR"/>
            </a:pPr>
            <a:r>
              <a:rPr lang="de-DE" dirty="0" smtClean="0"/>
              <a:t>neue </a:t>
            </a:r>
            <a:r>
              <a:rPr lang="de-DE" dirty="0"/>
              <a:t>Ziele werden nur </a:t>
            </a:r>
            <a:r>
              <a:rPr lang="de-DE" dirty="0" smtClean="0"/>
              <a:t>bei                                                                               Sackgassen generiert</a:t>
            </a:r>
            <a:endParaRPr lang="de-DE" dirty="0"/>
          </a:p>
        </p:txBody>
      </p:sp>
      <p:pic>
        <p:nvPicPr>
          <p:cNvPr id="5" name="Grafik 4" descr="D:\Pictures\soar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r="16055" b="11930"/>
          <a:stretch/>
        </p:blipFill>
        <p:spPr bwMode="auto">
          <a:xfrm>
            <a:off x="4860032" y="2924944"/>
            <a:ext cx="324332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47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524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SOAR- Produktionsregeln/ Operatoren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218353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58473"/>
              </p:ext>
            </p:extLst>
          </p:nvPr>
        </p:nvGraphicFramePr>
        <p:xfrm>
          <a:off x="755576" y="2132856"/>
          <a:ext cx="7560840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780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effectLst/>
                        </a:rPr>
                        <a:t>sp</a:t>
                      </a:r>
                      <a:r>
                        <a:rPr lang="de-DE" sz="1800" dirty="0" smtClean="0">
                          <a:effectLst/>
                        </a:rPr>
                        <a:t> { </a:t>
                      </a:r>
                      <a:r>
                        <a:rPr lang="de-DE" sz="1800" dirty="0" err="1" smtClean="0">
                          <a:effectLst/>
                        </a:rPr>
                        <a:t>rule</a:t>
                      </a:r>
                      <a:r>
                        <a:rPr lang="de-DE" sz="1800" dirty="0" smtClean="0">
                          <a:effectLst/>
                        </a:rPr>
                        <a:t>*</a:t>
                      </a:r>
                      <a:r>
                        <a:rPr lang="de-DE" sz="1800" dirty="0" err="1" smtClean="0">
                          <a:effectLst/>
                        </a:rPr>
                        <a:t>name</a:t>
                      </a:r>
                      <a:endParaRPr lang="de-DE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„</a:t>
                      </a:r>
                      <a:r>
                        <a:rPr lang="de-DE" sz="18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Soar</a:t>
                      </a:r>
                      <a:r>
                        <a:rPr lang="de-DE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8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production</a:t>
                      </a:r>
                      <a:r>
                        <a:rPr lang="de-DE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“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(</a:t>
                      </a:r>
                      <a:r>
                        <a:rPr lang="de-DE" sz="1800" dirty="0" err="1" smtClean="0">
                          <a:effectLst/>
                        </a:rPr>
                        <a:t>condition</a:t>
                      </a:r>
                      <a:r>
                        <a:rPr lang="de-DE" sz="1800" dirty="0" smtClean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Bedingung</a:t>
                      </a:r>
                      <a:r>
                        <a:rPr lang="de-DE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testet das Vorhandensein von Daten im Arbeitsspeicher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→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wenn alle</a:t>
                      </a:r>
                      <a:r>
                        <a:rPr lang="de-DE" sz="1800" baseline="0" dirty="0" smtClean="0">
                          <a:effectLst/>
                        </a:rPr>
                        <a:t> Bedingungen zutreffen feuert Regel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(</a:t>
                      </a:r>
                      <a:r>
                        <a:rPr lang="de-DE" sz="1800" dirty="0" err="1" smtClean="0">
                          <a:effectLst/>
                        </a:rPr>
                        <a:t>action</a:t>
                      </a:r>
                      <a:r>
                        <a:rPr lang="de-DE" sz="1800" dirty="0" smtClean="0">
                          <a:effectLst/>
                        </a:rPr>
                        <a:t>)}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</a:rPr>
                        <a:t>Aktionen werden ausgeführt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695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270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SOAR- Zustände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119154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>
              <a:lnSpc>
                <a:spcPct val="130000"/>
              </a:lnSpc>
            </a:pPr>
            <a:endParaRPr lang="de-DE" sz="2000" dirty="0" smtClean="0"/>
          </a:p>
          <a:p>
            <a:pPr>
              <a:lnSpc>
                <a:spcPct val="130000"/>
              </a:lnSpc>
            </a:pPr>
            <a:endParaRPr lang="de-DE" sz="2000" dirty="0"/>
          </a:p>
          <a:p>
            <a:pPr>
              <a:lnSpc>
                <a:spcPct val="130000"/>
              </a:lnSpc>
            </a:pPr>
            <a:endParaRPr lang="de-DE" sz="2000" dirty="0" smtClean="0"/>
          </a:p>
          <a:p>
            <a:pPr>
              <a:lnSpc>
                <a:spcPct val="130000"/>
              </a:lnSpc>
            </a:pPr>
            <a:endParaRPr lang="de-DE" sz="2000" dirty="0"/>
          </a:p>
          <a:p>
            <a:pPr>
              <a:lnSpc>
                <a:spcPct val="130000"/>
              </a:lnSpc>
            </a:pPr>
            <a:endParaRPr lang="de-DE" sz="2000" dirty="0" smtClean="0"/>
          </a:p>
          <a:p>
            <a:pPr>
              <a:lnSpc>
                <a:spcPct val="130000"/>
              </a:lnSpc>
            </a:pPr>
            <a:endParaRPr lang="de-DE" sz="2000" dirty="0"/>
          </a:p>
          <a:p>
            <a:pPr>
              <a:lnSpc>
                <a:spcPct val="130000"/>
              </a:lnSpc>
            </a:pPr>
            <a:endParaRPr lang="de-DE" sz="2000" dirty="0" smtClean="0"/>
          </a:p>
          <a:p>
            <a:pPr>
              <a:lnSpc>
                <a:spcPct val="130000"/>
              </a:lnSpc>
            </a:pPr>
            <a:endParaRPr lang="de-DE" sz="2000" dirty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dirty="0"/>
              <a:t>Wissen wird durch Attribut/ </a:t>
            </a:r>
            <a:r>
              <a:rPr lang="de-DE" dirty="0" smtClean="0"/>
              <a:t>Wert-Listen </a:t>
            </a:r>
            <a:r>
              <a:rPr lang="de-DE" dirty="0"/>
              <a:t>repräsentiert und in Form von Produktionen </a:t>
            </a:r>
            <a:r>
              <a:rPr lang="de-DE" dirty="0" smtClean="0"/>
              <a:t>gespeichert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dirty="0" smtClean="0"/>
              <a:t>einzelne </a:t>
            </a:r>
            <a:r>
              <a:rPr lang="de-DE" dirty="0"/>
              <a:t>Wissensobjekte in Zustand zusammengefasst</a:t>
            </a:r>
          </a:p>
        </p:txBody>
      </p:sp>
      <p:pic>
        <p:nvPicPr>
          <p:cNvPr id="4" name="Grafik 3" descr="D:\Pictures\soar_zustand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 bwMode="auto">
          <a:xfrm>
            <a:off x="2064335" y="1193304"/>
            <a:ext cx="500062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D:\Pictures\soar_graph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0"/>
          <a:stretch/>
        </p:blipFill>
        <p:spPr bwMode="auto">
          <a:xfrm>
            <a:off x="2291621" y="2636912"/>
            <a:ext cx="4512627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26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016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SOAR- Entscheidungszyklus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6856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endParaRPr lang="de-DE" sz="1400" dirty="0" smtClean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/>
          </a:p>
          <a:p>
            <a:endParaRPr lang="de-DE" sz="1400" dirty="0" smtClean="0"/>
          </a:p>
          <a:p>
            <a:endParaRPr lang="de-DE" sz="1400" dirty="0" smtClean="0"/>
          </a:p>
          <a:p>
            <a:endParaRPr lang="de-DE" sz="1600" dirty="0"/>
          </a:p>
          <a:p>
            <a:r>
              <a:rPr lang="de-DE" sz="1600" dirty="0" smtClean="0"/>
              <a:t>1. </a:t>
            </a:r>
            <a:r>
              <a:rPr lang="de-DE" sz="1600" u="sng" dirty="0" smtClean="0"/>
              <a:t>Input</a:t>
            </a:r>
            <a:r>
              <a:rPr lang="de-DE" sz="1600" dirty="0" smtClean="0"/>
              <a:t> (optional)</a:t>
            </a:r>
          </a:p>
          <a:p>
            <a:r>
              <a:rPr lang="de-DE" sz="1600" dirty="0" smtClean="0"/>
              <a:t>2. </a:t>
            </a:r>
            <a:r>
              <a:rPr lang="de-DE" sz="1600" u="sng" dirty="0" smtClean="0"/>
              <a:t>Elaborationsphase</a:t>
            </a:r>
            <a:r>
              <a:rPr lang="de-DE" sz="1600" dirty="0" smtClean="0"/>
              <a:t>: </a:t>
            </a:r>
          </a:p>
          <a:p>
            <a:r>
              <a:rPr lang="de-DE" sz="1600" dirty="0" smtClean="0"/>
              <a:t>Produktionsregeln testen ob WM bestimmte Bedingungen erfüllt-&gt; feuern</a:t>
            </a:r>
          </a:p>
          <a:p>
            <a:r>
              <a:rPr lang="de-DE" sz="1600" dirty="0" smtClean="0"/>
              <a:t>3. </a:t>
            </a:r>
            <a:r>
              <a:rPr lang="de-DE" sz="1600" u="sng" dirty="0" smtClean="0"/>
              <a:t>Select Operator</a:t>
            </a:r>
            <a:r>
              <a:rPr lang="de-DE" sz="1600" dirty="0" smtClean="0"/>
              <a:t>: </a:t>
            </a:r>
          </a:p>
          <a:p>
            <a:r>
              <a:rPr lang="de-DE" sz="1600" dirty="0" smtClean="0"/>
              <a:t>Treffen der eigentlichen Entscheidung</a:t>
            </a:r>
          </a:p>
          <a:p>
            <a:r>
              <a:rPr lang="de-DE" sz="1600" dirty="0"/>
              <a:t> </a:t>
            </a:r>
            <a:r>
              <a:rPr lang="de-DE" sz="1600" dirty="0" smtClean="0"/>
              <a:t>             1</a:t>
            </a:r>
            <a:r>
              <a:rPr lang="de-DE" sz="1600" dirty="0"/>
              <a:t>. Fall: Operator anwenden mit höchster Präferenz </a:t>
            </a:r>
          </a:p>
          <a:p>
            <a:r>
              <a:rPr lang="de-DE" sz="1600" dirty="0"/>
              <a:t>              </a:t>
            </a:r>
            <a:r>
              <a:rPr lang="de-DE" sz="1600" dirty="0" smtClean="0"/>
              <a:t>2</a:t>
            </a:r>
            <a:r>
              <a:rPr lang="de-DE" sz="1600" dirty="0"/>
              <a:t>. Fall: Es kann nicht genau ein Operator ausgewählt werden </a:t>
            </a:r>
          </a:p>
          <a:p>
            <a:r>
              <a:rPr lang="de-DE" sz="1600" dirty="0" smtClean="0"/>
              <a:t>4. </a:t>
            </a:r>
            <a:r>
              <a:rPr lang="de-DE" sz="1600" u="sng" dirty="0" err="1" smtClean="0"/>
              <a:t>Apply</a:t>
            </a:r>
            <a:r>
              <a:rPr lang="de-DE" sz="1600" u="sng" dirty="0" smtClean="0"/>
              <a:t> Operator State</a:t>
            </a:r>
            <a:r>
              <a:rPr lang="de-DE" sz="1600" dirty="0"/>
              <a:t>:</a:t>
            </a:r>
            <a:endParaRPr lang="de-DE" sz="1600" dirty="0" smtClean="0"/>
          </a:p>
          <a:p>
            <a:r>
              <a:rPr lang="de-DE" sz="1600" dirty="0" smtClean="0"/>
              <a:t>auslösen der Aktionen, die als Bedingung den ausgewählten Operator </a:t>
            </a:r>
            <a:r>
              <a:rPr lang="de-DE" sz="1600" dirty="0" smtClean="0"/>
              <a:t>haben</a:t>
            </a:r>
            <a:endParaRPr lang="de-DE" sz="1600" dirty="0" smtClean="0"/>
          </a:p>
          <a:p>
            <a:r>
              <a:rPr lang="de-DE" sz="1600" dirty="0" smtClean="0"/>
              <a:t>5</a:t>
            </a:r>
            <a:r>
              <a:rPr lang="de-DE" sz="1600" dirty="0"/>
              <a:t>. </a:t>
            </a:r>
            <a:r>
              <a:rPr lang="de-DE" sz="1600" u="sng" dirty="0"/>
              <a:t>Output </a:t>
            </a:r>
            <a:r>
              <a:rPr lang="de-DE" sz="1600" dirty="0"/>
              <a:t>(optional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pic>
        <p:nvPicPr>
          <p:cNvPr id="4" name="Grafik 3" descr="D:\Pictures\soar_entscheidung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0"/>
          <a:stretch/>
        </p:blipFill>
        <p:spPr bwMode="auto">
          <a:xfrm>
            <a:off x="1072260" y="1340768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1120374" y="1412780"/>
            <a:ext cx="1003353" cy="1296140"/>
            <a:chOff x="1120375" y="1606319"/>
            <a:chExt cx="936104" cy="112884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1533814" y="1943071"/>
              <a:ext cx="0" cy="792088"/>
            </a:xfrm>
            <a:prstGeom prst="lin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1120375" y="1606319"/>
              <a:ext cx="936104" cy="288032"/>
            </a:xfrm>
            <a:prstGeom prst="rect">
              <a:avLst/>
            </a:prstGeom>
            <a:noFill/>
            <a:effectLst>
              <a:glow rad="38100">
                <a:schemeClr val="bg1">
                  <a:alpha val="50000"/>
                </a:schemeClr>
              </a:glow>
              <a:softEdge rad="12700"/>
            </a:effectLst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endParaRPr lang="de-DE" sz="1400" b="1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528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093 L 0.09375 -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0116 L 0.26736 -2.96296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36 -2.96296E-6 L 0.37778 -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78 -2.96296E-6 L 0.53524 -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24 -2.96296E-6 L 0.62969 0.0020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762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SOAR- Sackgassen und </a:t>
            </a:r>
            <a:r>
              <a:rPr lang="de-DE" sz="2500" b="1" dirty="0">
                <a:blipFill>
                  <a:blip r:embed="rId3"/>
                  <a:tile tx="0" ty="0" sx="100000" sy="100000" flip="none" algn="tl"/>
                </a:blipFill>
              </a:rPr>
              <a:t>L</a:t>
            </a:r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ernmechanismen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6856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Sackgassen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Kein Treffen einer Entscheidung zwischen Operatoren möglich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neues Teilziel aufgestellt und zum Zielstapel hinzugefügt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dieses Wissen wird durch Chunking in neue Produktion umgewandelt</a:t>
            </a:r>
            <a:endParaRPr lang="de-DE" sz="1600" b="1" dirty="0" smtClean="0"/>
          </a:p>
          <a:p>
            <a:endParaRPr lang="de-DE" sz="1600" b="1" dirty="0"/>
          </a:p>
          <a:p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Lernmechanismen</a:t>
            </a:r>
            <a:endParaRPr lang="de-DE" sz="2200" b="1" dirty="0" smtClean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Für prozedurales Wissen</a:t>
            </a:r>
          </a:p>
          <a:p>
            <a:pPr marL="342900" indent="-342900">
              <a:buFont typeface="+mj-lt"/>
              <a:buAutoNum type="arabicParenR"/>
            </a:pPr>
            <a:r>
              <a:rPr lang="de-DE" sz="1600" u="sng" dirty="0" err="1" smtClean="0"/>
              <a:t>Chunking</a:t>
            </a:r>
            <a:r>
              <a:rPr lang="de-DE" sz="1600" u="sng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smtClean="0"/>
              <a:t>erzeugt Regeln die als Bedingung die Operatoren beinhalten, zwischen denen SOAR keine Wahl treffen konnte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1600" dirty="0" smtClean="0"/>
              <a:t>in Situationen mit gleichem Problemlösevorgang können diese Produktionen angewendet werden </a:t>
            </a:r>
          </a:p>
          <a:p>
            <a:r>
              <a:rPr lang="de-DE" sz="1600" dirty="0" smtClean="0"/>
              <a:t>2) </a:t>
            </a:r>
            <a:r>
              <a:rPr lang="de-DE" sz="1600" u="sng" dirty="0" smtClean="0"/>
              <a:t>Reinforcement Learning</a:t>
            </a:r>
          </a:p>
          <a:p>
            <a:endParaRPr lang="de-DE" sz="1600" u="sng" dirty="0"/>
          </a:p>
          <a:p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Für deklaratives Wissen</a:t>
            </a:r>
          </a:p>
          <a:p>
            <a:pPr marL="342900" indent="-342900">
              <a:buAutoNum type="arabicParenR"/>
            </a:pPr>
            <a:r>
              <a:rPr lang="de-DE" sz="1600" u="sng" dirty="0" err="1" smtClean="0"/>
              <a:t>Episodic</a:t>
            </a:r>
            <a:r>
              <a:rPr lang="de-DE" sz="1600" u="sng" dirty="0" smtClean="0"/>
              <a:t> Learning</a:t>
            </a:r>
          </a:p>
          <a:p>
            <a:pPr marL="342900" indent="-342900">
              <a:buAutoNum type="arabicParenR"/>
            </a:pPr>
            <a:r>
              <a:rPr lang="de-DE" sz="1600" u="sng" dirty="0" err="1" smtClean="0"/>
              <a:t>Semantic</a:t>
            </a:r>
            <a:r>
              <a:rPr lang="de-DE" sz="1600" u="sng" dirty="0" smtClean="0"/>
              <a:t> Learning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 smtClean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966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508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0110" y="1193492"/>
            <a:ext cx="3611501" cy="2952328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252000" tIns="180000" rIns="252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Wissen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 :=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Fähigkeit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(</a:t>
            </a:r>
            <a:r>
              <a:rPr lang="de-DE" b="1" dirty="0" err="1" smtClean="0">
                <a:blipFill>
                  <a:blip r:embed="rId3"/>
                  <a:tile tx="0" ty="0" sx="100000" sy="100000" flip="none" algn="tl"/>
                </a:blipFill>
              </a:rPr>
              <a:t>skill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)</a:t>
            </a:r>
            <a:b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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Problemlösungsanleitung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Konzept (</a:t>
            </a:r>
            <a:r>
              <a:rPr lang="de-DE" b="1" dirty="0" err="1">
                <a:blipFill>
                  <a:blip r:embed="rId3"/>
                  <a:tile tx="0" ty="0" sx="100000" sy="100000" flip="none" algn="tl"/>
                </a:blipFill>
              </a:rPr>
              <a:t>concept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)</a:t>
            </a:r>
            <a:br>
              <a:rPr lang="de-DE" b="1" dirty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de-DE" b="1" dirty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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Umgebungskonstellation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6" name="Grafik 5" descr="Image:icaru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5440"/>
            <a:ext cx="6450613" cy="4719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4.1 ICARUS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09449" y="3656541"/>
            <a:ext cx="4805795" cy="3024336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252000" tIns="180000" rIns="252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Arbeitszyklus</a:t>
            </a:r>
          </a:p>
          <a:p>
            <a:pPr>
              <a:lnSpc>
                <a:spcPct val="130000"/>
              </a:lnSpc>
            </a:pPr>
            <a:r>
              <a:rPr lang="de-DE" sz="1600" b="1" u="sng" dirty="0" err="1" smtClean="0">
                <a:blipFill>
                  <a:blip r:embed="rId3"/>
                  <a:tile tx="0" ty="0" sx="100000" sy="100000" flip="none" algn="tl"/>
                </a:blipFill>
              </a:rPr>
              <a:t>Recognize-act</a:t>
            </a:r>
            <a:r>
              <a:rPr lang="de-DE" sz="1600" b="1" u="sng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de-DE" sz="1600" b="1" u="sng" dirty="0" err="1" smtClean="0">
                <a:blipFill>
                  <a:blip r:embed="rId3"/>
                  <a:tile tx="0" ty="0" sx="100000" sy="100000" flip="none" algn="tl"/>
                </a:blipFill>
              </a:rPr>
              <a:t>Cycle</a:t>
            </a: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: 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</a:rPr>
              <a:t>Mustererkennung </a:t>
            </a: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Vergleich mit atomaren Konzepten 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Vermutung 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Suchen im </a:t>
            </a:r>
            <a:r>
              <a:rPr lang="de-DE" sz="1600" b="1" dirty="0" err="1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Fähigkeitenbaum</a:t>
            </a:r>
            <a:r>
              <a:rPr lang="de-DE" sz="1600" b="1" dirty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 </a:t>
            </a: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de-DE" sz="16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Lösen von Teilproblemen ODER Umgebungsveränderung</a:t>
            </a:r>
            <a:endParaRPr lang="de-DE" sz="1600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2555776" y="1319165"/>
            <a:ext cx="936104" cy="288032"/>
            <a:chOff x="2365422" y="2100260"/>
            <a:chExt cx="936104" cy="288032"/>
          </a:xfrm>
          <a:solidFill>
            <a:schemeClr val="bg1">
              <a:alpha val="50000"/>
            </a:schemeClr>
          </a:solidFill>
        </p:grpSpPr>
        <p:cxnSp>
          <p:nvCxnSpPr>
            <p:cNvPr id="10" name="Gerade Verbindung 9"/>
            <p:cNvCxnSpPr/>
            <p:nvPr/>
          </p:nvCxnSpPr>
          <p:spPr>
            <a:xfrm>
              <a:off x="2424754" y="2388292"/>
              <a:ext cx="817439" cy="0"/>
            </a:xfrm>
            <a:prstGeom prst="line">
              <a:avLst/>
            </a:prstGeom>
            <a:grpFill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2365422" y="2100260"/>
              <a:ext cx="936104" cy="288032"/>
            </a:xfrm>
            <a:prstGeom prst="rect">
              <a:avLst/>
            </a:prstGeom>
            <a:grpFill/>
            <a:effectLst>
              <a:glow rad="38100">
                <a:schemeClr val="bg1">
                  <a:alpha val="50000"/>
                </a:schemeClr>
              </a:glow>
              <a:softEdge rad="12700"/>
            </a:effectLst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de-DE" sz="1400" b="1" dirty="0" smtClean="0">
                  <a:solidFill>
                    <a:srgbClr val="C00000"/>
                  </a:solidFill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4139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6992E-6 L -0.00156 0.2204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22049 L -0.00156 0.409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4093 L -0.00156 0.6508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19514 -0.3928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-19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540000" ty="-381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5. Bilanz und Ausblick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835696" y="2240868"/>
            <a:ext cx="5616624" cy="2376264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 smtClean="0">
                <a:blipFill>
                  <a:blip r:embed="rId3"/>
                  <a:tile tx="0" ty="0" sx="100000" sy="100000" flip="none" algn="tl"/>
                </a:blipFill>
              </a:rPr>
              <a:t>Was ist machbar…?</a:t>
            </a:r>
          </a:p>
          <a:p>
            <a:pPr algn="ctr">
              <a:lnSpc>
                <a:spcPct val="200000"/>
              </a:lnSpc>
            </a:pPr>
            <a:r>
              <a:rPr lang="de-DE" sz="2400" b="1" dirty="0" smtClean="0">
                <a:blipFill>
                  <a:blip r:embed="rId3"/>
                  <a:tile tx="0" ty="0" sx="100000" sy="100000" flip="none" algn="tl"/>
                </a:blipFill>
              </a:rPr>
              <a:t>…Was nicht?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49807" y="2240868"/>
            <a:ext cx="5616624" cy="2376264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de-DE" sz="3000" b="1" dirty="0" smtClean="0">
                <a:blipFill>
                  <a:blip r:embed="rId3"/>
                  <a:tile tx="0" ty="0" sx="100000" sy="100000" flip="none" algn="tl"/>
                </a:blipFill>
              </a:rPr>
              <a:t>Danke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3534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uiExpand="1" build="allAtOnce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de-DE" b="1" dirty="0" smtClean="0">
                <a:blipFill>
                  <a:blip r:embed="rId2"/>
                  <a:tile tx="0" ty="0" sx="100000" sy="100000" flip="none" algn="tl"/>
                </a:blipFill>
              </a:rPr>
              <a:t>Überblick kognitiver Architekturen</a:t>
            </a:r>
            <a:endParaRPr lang="de-DE" b="1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792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54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Überblick kognitiver Architekturen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6856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Einführung und </a:t>
            </a: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Motivation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Kognition und Intelligenz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Kognitive Architekturen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Begriffsklärung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Arten </a:t>
            </a: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und </a:t>
            </a: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Klassifizierungen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Strukturelle Analyse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Funktionale Analyse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Beispielarchitekturen</a:t>
            </a: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SOAR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91440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ICARUS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Bilanz und Ausblick</a:t>
            </a: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24288" y="1340769"/>
            <a:ext cx="6480720" cy="413890"/>
          </a:xfrm>
          <a:prstGeom prst="roundRect">
            <a:avLst>
              <a:gd name="adj" fmla="val 45834"/>
            </a:avLst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0" tIns="180000" rIns="720000" bIns="180000" rtlCol="0">
            <a:noAutofit/>
          </a:bodyPr>
          <a:lstStyle/>
          <a:p>
            <a:pPr>
              <a:lnSpc>
                <a:spcPct val="130000"/>
              </a:lnSpc>
            </a:pPr>
            <a:endParaRPr lang="de-DE" sz="2200" b="1" dirty="0">
              <a:ln w="7620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350587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1.94444E-6 0.068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899 L 0 0.131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13195 L -0.00017 0.44977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44977 L -0.00017 0.64306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1" animBg="1"/>
      <p:bldP spid="6" grpId="12" animBg="1"/>
      <p:bldP spid="6" grpId="13" animBg="1"/>
      <p:bldP spid="6" grpId="1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508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ysteryXXX\Studium\LVs\Proseminar Robotik\Präsentation\We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0" y="1212584"/>
            <a:ext cx="8893496" cy="44467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ige Legende 14"/>
          <p:cNvSpPr/>
          <p:nvPr/>
        </p:nvSpPr>
        <p:spPr>
          <a:xfrm>
            <a:off x="126300" y="643576"/>
            <a:ext cx="2304256" cy="720080"/>
          </a:xfrm>
          <a:prstGeom prst="wedgeRectCallout">
            <a:avLst>
              <a:gd name="adj1" fmla="val 155010"/>
              <a:gd name="adj2" fmla="val 165425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err="1" smtClean="0">
                <a:blipFill>
                  <a:blip r:embed="rId4"/>
                  <a:tile tx="0" ty="0" sx="100000" sy="100000" flip="none" algn="tl"/>
                </a:blipFill>
              </a:rPr>
              <a:t>Psi-Theory</a:t>
            </a:r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(2002)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Dörner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691680" y="2355838"/>
            <a:ext cx="1152128" cy="720080"/>
          </a:xfrm>
          <a:prstGeom prst="round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28575">
                <a:solidFill>
                  <a:schemeClr val="tx1"/>
                </a:solidFill>
              </a:ln>
              <a:noFill/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78645" y="1530658"/>
            <a:ext cx="7952032" cy="4974103"/>
            <a:chOff x="878645" y="1530658"/>
            <a:chExt cx="7952032" cy="4974103"/>
          </a:xfrm>
        </p:grpSpPr>
        <p:cxnSp>
          <p:nvCxnSpPr>
            <p:cNvPr id="9" name="Gerade Verbindung 8"/>
            <p:cNvCxnSpPr/>
            <p:nvPr/>
          </p:nvCxnSpPr>
          <p:spPr>
            <a:xfrm flipV="1">
              <a:off x="2818827" y="1530658"/>
              <a:ext cx="5896970" cy="86190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 flipV="1">
              <a:off x="937479" y="1646068"/>
              <a:ext cx="781106" cy="77482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878645" y="3038833"/>
              <a:ext cx="833277" cy="334792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2798202" y="3052583"/>
              <a:ext cx="6032475" cy="345217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3" descr="C:\Users\MysteryXXX\Studium\LVs\Proseminar Robotik\Präsentation\U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5" y="1530657"/>
            <a:ext cx="7952032" cy="4970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4"/>
                  <a:tile tx="0" ty="0" sx="100000" sy="100000" flip="none" algn="tl"/>
                </a:blipFill>
              </a:rPr>
              <a:t>1. Einführung und Motivation</a:t>
            </a:r>
            <a:endParaRPr lang="de-DE" sz="25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2733565" y="954496"/>
            <a:ext cx="2304256" cy="818320"/>
          </a:xfrm>
          <a:prstGeom prst="wedgeRectCallout">
            <a:avLst>
              <a:gd name="adj1" fmla="val 129780"/>
              <a:gd name="adj2" fmla="val 259303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SOAR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(1983)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Newell</a:t>
            </a:r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, </a:t>
            </a:r>
            <a:r>
              <a:rPr lang="de-DE" sz="16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Laird</a:t>
            </a:r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, </a:t>
            </a:r>
            <a:r>
              <a:rPr lang="de-DE" sz="1600" b="1" i="1" dirty="0" err="1" smtClean="0">
                <a:blipFill>
                  <a:blip r:embed="rId4"/>
                  <a:tile tx="0" ty="0" sx="100000" sy="100000" flip="none" algn="tl"/>
                </a:blipFill>
              </a:rPr>
              <a:t>Rosenbloom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9" name="Rechteckige Legende 18"/>
          <p:cNvSpPr/>
          <p:nvPr/>
        </p:nvSpPr>
        <p:spPr>
          <a:xfrm>
            <a:off x="6817542" y="5036389"/>
            <a:ext cx="2304256" cy="720080"/>
          </a:xfrm>
          <a:prstGeom prst="wedgeRectCallout">
            <a:avLst>
              <a:gd name="adj1" fmla="val -279012"/>
              <a:gd name="adj2" fmla="val -241299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ICARUS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(2004)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Langley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20" name="Rechteckige Legende 19"/>
          <p:cNvSpPr/>
          <p:nvPr/>
        </p:nvSpPr>
        <p:spPr>
          <a:xfrm>
            <a:off x="6646441" y="840573"/>
            <a:ext cx="2304256" cy="720080"/>
          </a:xfrm>
          <a:prstGeom prst="wedgeRectCallout">
            <a:avLst>
              <a:gd name="adj1" fmla="val 7309"/>
              <a:gd name="adj2" fmla="val 258091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FORR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(1992)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Epstein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271530" y="1928116"/>
            <a:ext cx="2304256" cy="720080"/>
          </a:xfrm>
          <a:prstGeom prst="wedgeRectCallout">
            <a:avLst>
              <a:gd name="adj1" fmla="val 235589"/>
              <a:gd name="adj2" fmla="val 166375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ACT-R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(1973)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>
                <a:blipFill>
                  <a:blip r:embed="rId4"/>
                  <a:tile tx="0" ty="0" sx="100000" sy="100000" flip="none" algn="tl"/>
                </a:blipFill>
              </a:rPr>
              <a:t>John Robert </a:t>
            </a:r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Anderson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7" name="Rechteckige Legende 16"/>
          <p:cNvSpPr/>
          <p:nvPr/>
        </p:nvSpPr>
        <p:spPr>
          <a:xfrm>
            <a:off x="205591" y="3075918"/>
            <a:ext cx="2304256" cy="720080"/>
          </a:xfrm>
          <a:prstGeom prst="wedgeRectCallout">
            <a:avLst>
              <a:gd name="adj1" fmla="val 213355"/>
              <a:gd name="adj2" fmla="val -72917"/>
            </a:avLst>
          </a:prstGeom>
          <a:solidFill>
            <a:schemeClr val="bg1"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200" b="1" dirty="0" smtClean="0">
                <a:blipFill>
                  <a:blip r:embed="rId4"/>
                  <a:tile tx="0" ty="0" sx="100000" sy="100000" flip="none" algn="tl"/>
                </a:blipFill>
              </a:rPr>
              <a:t>EPIC </a:t>
            </a:r>
            <a:r>
              <a:rPr lang="de-DE" sz="1600" b="1" dirty="0" smtClean="0">
                <a:blipFill>
                  <a:blip r:embed="rId4"/>
                  <a:tile tx="0" ty="0" sx="100000" sy="100000" flip="none" algn="tl"/>
                </a:blipFill>
              </a:rPr>
              <a:t>(1997)</a:t>
            </a:r>
            <a:endParaRPr lang="de-DE" sz="2200" b="1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algn="ctr"/>
            <a:r>
              <a:rPr lang="de-DE" sz="1600" b="1" i="1" dirty="0" smtClean="0">
                <a:blipFill>
                  <a:blip r:embed="rId4"/>
                  <a:tile tx="0" ty="0" sx="100000" sy="100000" flip="none" algn="tl"/>
                </a:blipFill>
              </a:rPr>
              <a:t>Meyer, Kieras</a:t>
            </a:r>
            <a:endParaRPr lang="de-DE" sz="1600" b="1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8673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762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2. Kognition und Intelligenz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6856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de-DE" sz="2000" b="1" dirty="0" smtClean="0">
                <a:blipFill>
                  <a:blip r:embed="rId3"/>
                  <a:tile tx="0" ty="0" sx="100000" sy="100000" flip="none" algn="tl"/>
                </a:blipFill>
              </a:rPr>
              <a:t>Prozesse 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des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Wahrnehmens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, der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Erkenntnis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, des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Vorstellens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, des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Wissens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, des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Denkens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, der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Kommunikation</a:t>
            </a:r>
            <a:r>
              <a:rPr lang="de-DE" sz="2000" b="1" dirty="0">
                <a:blipFill>
                  <a:blip r:embed="rId3"/>
                  <a:tile tx="0" ty="0" sx="100000" sy="100000" flip="none" algn="tl"/>
                </a:blipFill>
              </a:rPr>
              <a:t> und der </a:t>
            </a:r>
            <a:r>
              <a:rPr lang="de-DE" sz="2000" b="1" i="1" dirty="0">
                <a:blipFill>
                  <a:blip r:embed="rId3"/>
                  <a:tile tx="0" ty="0" sx="100000" sy="100000" flip="none" algn="tl"/>
                </a:blipFill>
              </a:rPr>
              <a:t>Handlungsplanung</a:t>
            </a:r>
          </a:p>
          <a:p>
            <a:pPr algn="ctr">
              <a:lnSpc>
                <a:spcPct val="130000"/>
              </a:lnSpc>
            </a:pP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algn="ctr">
              <a:lnSpc>
                <a:spcPct val="130000"/>
              </a:lnSpc>
            </a:pPr>
            <a:endParaRPr lang="de-DE" sz="22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ctr"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Kognition</a:t>
            </a:r>
          </a:p>
          <a:p>
            <a:pPr algn="r">
              <a:lnSpc>
                <a:spcPct val="130000"/>
              </a:lnSpc>
            </a:pPr>
            <a:r>
              <a:rPr lang="de-DE" sz="2200" b="1" dirty="0">
                <a:blipFill>
                  <a:blip r:embed="rId3"/>
                  <a:tile tx="0" ty="0" sx="100000" sy="100000" flip="none" algn="tl"/>
                </a:blipFill>
              </a:rPr>
              <a:t>	</a:t>
            </a: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		</a:t>
            </a:r>
          </a:p>
          <a:p>
            <a:pPr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	Intelligenz	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Anpassungsfähigkeit</a:t>
            </a:r>
          </a:p>
          <a:p>
            <a:pPr marL="1257300" lvl="2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Abstraktionsfähigkeit</a:t>
            </a:r>
          </a:p>
          <a:p>
            <a:pPr marL="1714500" lvl="3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Lernfähigkeit</a:t>
            </a:r>
          </a:p>
        </p:txBody>
      </p:sp>
      <p:sp>
        <p:nvSpPr>
          <p:cNvPr id="21" name="Geschweifte Klammer rechts 20"/>
          <p:cNvSpPr/>
          <p:nvPr/>
        </p:nvSpPr>
        <p:spPr>
          <a:xfrm rot="5400000">
            <a:off x="4366626" y="665455"/>
            <a:ext cx="396043" cy="460611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http://www.felix-welt.de/wp-content/uploads/2008/10/2008-10-19-masb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8" y1="92920" x2="4668" y2="92920"/>
                        <a14:foregroundMark x1="5897" y1="89971" x2="5897" y2="89971"/>
                        <a14:foregroundMark x1="7371" y1="88791" x2="7371" y2="88791"/>
                        <a14:foregroundMark x1="10074" y1="89381" x2="10074" y2="89381"/>
                        <a14:foregroundMark x1="14005" y1="86431" x2="14005" y2="86431"/>
                        <a14:foregroundMark x1="16462" y1="84956" x2="16462" y2="84956"/>
                        <a14:foregroundMark x1="18673" y1="82891" x2="18673" y2="82891"/>
                        <a14:foregroundMark x1="18673" y1="81416" x2="18673" y2="81416"/>
                        <a14:foregroundMark x1="18428" y1="80826" x2="18428" y2="80826"/>
                        <a14:foregroundMark x1="93366" y1="33333" x2="93366" y2="33333"/>
                        <a14:foregroundMark x1="94103" y1="35398" x2="94103" y2="35398"/>
                        <a14:foregroundMark x1="94840" y1="42773" x2="94840" y2="42773"/>
                        <a14:foregroundMark x1="88452" y1="22714" x2="88452" y2="22714"/>
                        <a14:foregroundMark x1="91892" y1="12094" x2="91892" y2="12094"/>
                        <a14:foregroundMark x1="91646" y1="22124" x2="91646" y2="22124"/>
                        <a14:foregroundMark x1="93612" y1="22124" x2="93612" y2="22124"/>
                        <a14:foregroundMark x1="93857" y1="14454" x2="93857" y2="14454"/>
                        <a14:foregroundMark x1="96560" y1="6785" x2="96560" y2="6785"/>
                        <a14:foregroundMark x1="90172" y1="4720" x2="90172" y2="4720"/>
                        <a14:foregroundMark x1="88698" y1="15929" x2="88698" y2="15929"/>
                        <a14:foregroundMark x1="96806" y1="29794" x2="96806" y2="29794"/>
                        <a14:foregroundMark x1="87961" y1="34808" x2="87961" y2="34808"/>
                        <a14:foregroundMark x1="93366" y1="42773" x2="93366" y2="42773"/>
                        <a14:foregroundMark x1="96069" y1="37463" x2="96069" y2="37463"/>
                        <a14:foregroundMark x1="97789" y1="36873" x2="97789" y2="36873"/>
                        <a14:foregroundMark x1="96560" y1="21534" x2="96560" y2="21534"/>
                        <a14:foregroundMark x1="97297" y1="17109" x2="97297" y2="17109"/>
                        <a14:foregroundMark x1="89418" y1="28571" x2="89418" y2="28571"/>
                        <a14:backgroundMark x1="34644" y1="32743" x2="34644" y2="32743"/>
                        <a14:backgroundMark x1="68550" y1="87021" x2="68550" y2="87021"/>
                        <a14:backgroundMark x1="84521" y1="66372" x2="84521" y2="66372"/>
                        <a14:backgroundMark x1="51106" y1="87611" x2="51106" y2="87611"/>
                        <a14:backgroundMark x1="19165" y1="54572" x2="19165" y2="54572"/>
                        <a14:backgroundMark x1="29484" y1="19469" x2="29484" y2="19469"/>
                        <a14:backgroundMark x1="51843" y1="20944" x2="51843" y2="20944"/>
                        <a14:backgroundMark x1="63882" y1="29794" x2="63882" y2="29794"/>
                        <a14:backgroundMark x1="65848" y1="8850" x2="65848" y2="8850"/>
                        <a14:backgroundMark x1="13268" y1="28024" x2="13268" y2="28024"/>
                        <a14:backgroundMark x1="13514" y1="39823" x2="13268" y2="41298"/>
                        <a14:backgroundMark x1="4914" y1="61062" x2="4914" y2="61062"/>
                        <a14:backgroundMark x1="12531" y1="68142" x2="12531" y2="68142"/>
                        <a14:backgroundMark x1="31450" y1="51622" x2="31450" y2="51622"/>
                        <a14:backgroundMark x1="46192" y1="33333" x2="46192" y2="33333"/>
                        <a14:backgroundMark x1="37592" y1="94690" x2="37592" y2="94690"/>
                        <a14:backgroundMark x1="79115" y1="93510" x2="79115" y2="93510"/>
                        <a14:backgroundMark x1="91155" y1="77286" x2="91155" y2="7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8479">
            <a:off x="935869" y="4545321"/>
            <a:ext cx="1569312" cy="13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3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016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67136" y="337424"/>
            <a:ext cx="8625344" cy="6259928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Informationsverarbeitungsgesetz</a:t>
            </a:r>
          </a:p>
          <a:p>
            <a:pPr algn="ctr">
              <a:lnSpc>
                <a:spcPct val="130000"/>
              </a:lnSpc>
            </a:pP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algn="ctr">
              <a:lnSpc>
                <a:spcPct val="130000"/>
              </a:lnSpc>
            </a:pPr>
            <a:endParaRPr lang="de-DE" sz="22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algn="ctr">
              <a:lnSpc>
                <a:spcPct val="130000"/>
              </a:lnSpc>
            </a:pPr>
            <a:endParaRPr lang="de-DE" sz="2200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457200" indent="-457200">
              <a:buAutoNum type="arabicPeriod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Physical 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Symbol System Hypothesis</a:t>
            </a:r>
          </a:p>
          <a:p>
            <a:pPr marL="457200" indent="-457200">
              <a:buAutoNum type="arabicPeriod"/>
            </a:pPr>
            <a:endParaRPr lang="de-DE" sz="900" u="sng" dirty="0"/>
          </a:p>
          <a:p>
            <a:pPr>
              <a:spcAft>
                <a:spcPts val="800"/>
              </a:spcAft>
            </a:pPr>
            <a:r>
              <a:rPr lang="de-DE" i="1" dirty="0"/>
              <a:t>„Ein physikalisches symbolverarbeitendes System besitzt die notwendigen und hinreichenden Voraussetzungen für allgemeines intelligentes Handeln</a:t>
            </a:r>
            <a:r>
              <a:rPr lang="de-DE" i="1" dirty="0" smtClean="0"/>
              <a:t>.“</a:t>
            </a:r>
            <a:endParaRPr lang="de-DE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Menschliches Denken ist Symbolmanipulation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Maschinen können intelligent </a:t>
            </a:r>
            <a:r>
              <a:rPr lang="de-DE" dirty="0" smtClean="0"/>
              <a:t>sein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 smtClean="0"/>
          </a:p>
          <a:p>
            <a:pPr>
              <a:spcAft>
                <a:spcPts val="500"/>
              </a:spcAft>
            </a:pP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2. Unified Theories of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Cognition</a:t>
            </a:r>
            <a:endParaRPr lang="de-DE" b="1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menschlicher Geist funktioniert vom Prinzip her wie ein Computer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komplette Bandbreite menschlicher kognitiver Fähigkeiten in einer einzigen Theorie vereinigen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Mensch wird als “Wissenssystem“ gesehen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/>
              <a:t>Kandidaten für eine Unified Theory: SOAR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/>
          </a:p>
          <a:p>
            <a:pPr>
              <a:lnSpc>
                <a:spcPct val="130000"/>
              </a:lnSpc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491973" y="1448659"/>
            <a:ext cx="6379824" cy="670087"/>
            <a:chOff x="-500596" y="0"/>
            <a:chExt cx="4812315" cy="544033"/>
          </a:xfrm>
        </p:grpSpPr>
        <p:sp>
          <p:nvSpPr>
            <p:cNvPr id="9" name="Textfeld 2"/>
            <p:cNvSpPr txBox="1">
              <a:spLocks noChangeArrowheads="1"/>
            </p:cNvSpPr>
            <p:nvPr/>
          </p:nvSpPr>
          <p:spPr bwMode="auto">
            <a:xfrm>
              <a:off x="0" y="0"/>
              <a:ext cx="1057275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36000" tIns="36000" rIns="36000" bIns="36000" anchor="t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de-DE" sz="1200" b="1" dirty="0">
                  <a:effectLst/>
                  <a:ea typeface="Times New Roman"/>
                  <a:cs typeface="Times New Roman"/>
                </a:rPr>
                <a:t>Input /</a:t>
              </a:r>
              <a:br>
                <a:rPr lang="de-DE" sz="1200" b="1" dirty="0">
                  <a:effectLst/>
                  <a:ea typeface="Times New Roman"/>
                  <a:cs typeface="Times New Roman"/>
                </a:rPr>
              </a:br>
              <a:r>
                <a:rPr lang="de-DE" sz="1200" b="1" dirty="0">
                  <a:effectLst/>
                  <a:ea typeface="Times New Roman"/>
                  <a:cs typeface="Times New Roman"/>
                </a:rPr>
                <a:t>Wahrnehmung</a:t>
              </a:r>
              <a:endParaRPr lang="de-DE" sz="12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0" name="Textfeld 2"/>
            <p:cNvSpPr txBox="1">
              <a:spLocks noChangeArrowheads="1"/>
            </p:cNvSpPr>
            <p:nvPr/>
          </p:nvSpPr>
          <p:spPr bwMode="auto">
            <a:xfrm>
              <a:off x="1594883" y="0"/>
              <a:ext cx="94615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36000" tIns="36000" rIns="36000" bIns="36000" anchor="t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de-DE" sz="1200" b="1" dirty="0">
                  <a:effectLst/>
                  <a:ea typeface="Times New Roman"/>
                  <a:cs typeface="Times New Roman"/>
                </a:rPr>
                <a:t>Control /</a:t>
              </a:r>
              <a:br>
                <a:rPr lang="de-DE" sz="1200" b="1" dirty="0">
                  <a:effectLst/>
                  <a:ea typeface="Times New Roman"/>
                  <a:cs typeface="Times New Roman"/>
                </a:rPr>
              </a:br>
              <a:r>
                <a:rPr lang="de-DE" sz="1200" b="1" dirty="0">
                  <a:effectLst/>
                  <a:ea typeface="Times New Roman"/>
                  <a:cs typeface="Times New Roman"/>
                </a:rPr>
                <a:t>Bewusstsein</a:t>
              </a:r>
              <a:endParaRPr lang="de-DE" sz="12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1" name="Textfeld 2"/>
            <p:cNvSpPr txBox="1">
              <a:spLocks noChangeArrowheads="1"/>
            </p:cNvSpPr>
            <p:nvPr/>
          </p:nvSpPr>
          <p:spPr bwMode="auto">
            <a:xfrm>
              <a:off x="3083441" y="10633"/>
              <a:ext cx="733425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36000" tIns="36000" rIns="36000" bIns="36000" anchor="t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de-DE" sz="1200" b="1">
                  <a:effectLst/>
                  <a:ea typeface="Times New Roman"/>
                  <a:cs typeface="Times New Roman"/>
                </a:rPr>
                <a:t>Output /</a:t>
              </a:r>
              <a:br>
                <a:rPr lang="de-DE" sz="1200" b="1">
                  <a:effectLst/>
                  <a:ea typeface="Times New Roman"/>
                  <a:cs typeface="Times New Roman"/>
                </a:rPr>
              </a:br>
              <a:r>
                <a:rPr lang="de-DE" sz="1200" b="1">
                  <a:effectLst/>
                  <a:ea typeface="Times New Roman"/>
                  <a:cs typeface="Times New Roman"/>
                </a:rPr>
                <a:t>Motorik</a:t>
              </a:r>
              <a:endParaRPr lang="de-DE" sz="12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12" name="Pfeil nach rechts 11"/>
            <p:cNvSpPr/>
            <p:nvPr/>
          </p:nvSpPr>
          <p:spPr>
            <a:xfrm>
              <a:off x="1105786" y="202019"/>
              <a:ext cx="447675" cy="104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583711" y="202019"/>
              <a:ext cx="447675" cy="104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3864044" y="202019"/>
              <a:ext cx="447675" cy="104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15" name="Pfeil nach rechts 14"/>
            <p:cNvSpPr/>
            <p:nvPr/>
          </p:nvSpPr>
          <p:spPr>
            <a:xfrm>
              <a:off x="-500596" y="202019"/>
              <a:ext cx="447675" cy="1047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15948" y="1065831"/>
            <a:ext cx="1041085" cy="1065921"/>
            <a:chOff x="1120375" y="1754932"/>
            <a:chExt cx="936104" cy="1030901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1533814" y="1993745"/>
              <a:ext cx="0" cy="792088"/>
            </a:xfrm>
            <a:prstGeom prst="lin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1120375" y="1754932"/>
              <a:ext cx="936104" cy="288032"/>
            </a:xfrm>
            <a:prstGeom prst="rect">
              <a:avLst/>
            </a:prstGeom>
            <a:noFill/>
            <a:effectLst>
              <a:glow rad="38100">
                <a:schemeClr val="bg1">
                  <a:alpha val="50000"/>
                </a:schemeClr>
              </a:glow>
              <a:softEdge rad="12700"/>
            </a:effectLst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de-DE" sz="1400" b="1" dirty="0" smtClean="0">
                  <a:solidFill>
                    <a:srgbClr val="C00000"/>
                  </a:solidFill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55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7205 0.00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05 0.0044 L 0.49253 0.00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53 0.0044 L 0.6658 0.00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270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3. Kognitive Architekturen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828899"/>
            <a:ext cx="8784976" cy="267210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3.1 </a:t>
            </a: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Begriffsklärung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Kognitive Architektur: </a:t>
            </a:r>
            <a:r>
              <a:rPr lang="de-DE" sz="1400" b="1" dirty="0" err="1" smtClean="0"/>
              <a:t>Mechanismen-Framework</a:t>
            </a:r>
            <a:r>
              <a:rPr lang="de-DE" sz="1400" b="1" dirty="0" smtClean="0"/>
              <a:t>, das zur Erlangung </a:t>
            </a:r>
            <a:r>
              <a:rPr lang="de-DE" sz="1400" b="1" dirty="0" smtClean="0"/>
              <a:t>kognitiver Fähigkeiten </a:t>
            </a:r>
            <a:r>
              <a:rPr lang="de-DE" sz="1400" b="1" dirty="0" smtClean="0"/>
              <a:t>dient</a:t>
            </a:r>
            <a:endParaRPr lang="de-DE" sz="1400" b="1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Symbolische Verarbeitung</a:t>
            </a:r>
            <a:r>
              <a:rPr lang="de-DE" sz="1400" b="1" dirty="0" smtClean="0">
                <a:blipFill>
                  <a:blip r:embed="rId3"/>
                  <a:tile tx="0" ty="0" sx="100000" sy="100000" flip="none" algn="tl"/>
                </a:blipFill>
              </a:rPr>
              <a:t>:</a:t>
            </a:r>
            <a:br>
              <a:rPr lang="de-DE" sz="1400" b="1" dirty="0" smtClean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en-US" sz="1400" b="1" dirty="0">
                <a:blipFill>
                  <a:blip r:embed="rId3"/>
                  <a:tile tx="0" ty="0" sx="100000" sy="100000" flip="none" algn="tl"/>
                </a:blipFill>
              </a:rPr>
              <a:t>Physical Symbol System Hypothesis (PSS</a:t>
            </a:r>
            <a:r>
              <a:rPr lang="en-US" sz="1400" b="1" dirty="0" smtClean="0">
                <a:blipFill>
                  <a:blip r:embed="rId3"/>
                  <a:tile tx="0" ty="0" sx="100000" sy="100000" flip="none" algn="tl"/>
                </a:blipFill>
              </a:rPr>
              <a:t>)	</a:t>
            </a:r>
            <a:r>
              <a:rPr lang="en-US" sz="14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	Computational </a:t>
            </a:r>
            <a:r>
              <a:rPr lang="en-US" sz="1400" b="1" dirty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Theory of </a:t>
            </a:r>
            <a:r>
              <a:rPr lang="en-US" sz="14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Mind (CTM)</a:t>
            </a:r>
            <a:br>
              <a:rPr lang="en-US" sz="1400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</a:br>
            <a:r>
              <a:rPr lang="en-US" sz="1400" b="1" dirty="0" err="1" smtClean="0">
                <a:sym typeface="Wingdings" pitchFamily="2" charset="2"/>
              </a:rPr>
              <a:t>Symbole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dienen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internen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Bezügen</a:t>
            </a:r>
            <a:r>
              <a:rPr lang="en-US" sz="1400" b="1" dirty="0" smtClean="0">
                <a:sym typeface="Wingdings" pitchFamily="2" charset="2"/>
              </a:rPr>
              <a:t>		</a:t>
            </a:r>
            <a:r>
              <a:rPr lang="en-US" sz="1400" b="1" dirty="0" err="1" smtClean="0">
                <a:sym typeface="Wingdings" pitchFamily="2" charset="2"/>
              </a:rPr>
              <a:t>Symbole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dienen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externen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Bezügen</a:t>
            </a:r>
            <a:endParaRPr lang="en-US" sz="1400" b="1" dirty="0" smtClean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err="1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Berechnungsvollständigkeit</a:t>
            </a:r>
            <a:r>
              <a:rPr lang="en-US" b="1" dirty="0" smtClean="0">
                <a:blipFill>
                  <a:blip r:embed="rId3"/>
                  <a:tile tx="0" ty="0" sx="100000" sy="100000" flip="none" algn="tl"/>
                </a:blipFill>
                <a:sym typeface="Wingdings" pitchFamily="2" charset="2"/>
              </a:rPr>
              <a:t>: </a:t>
            </a:r>
            <a:r>
              <a:rPr lang="en-US" sz="1400" b="1" dirty="0" err="1" smtClean="0">
                <a:sym typeface="Wingdings" pitchFamily="2" charset="2"/>
              </a:rPr>
              <a:t>Kognitive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Architekturen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können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sich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i.d.R</a:t>
            </a:r>
            <a:r>
              <a:rPr lang="en-US" sz="1400" b="1" dirty="0" smtClean="0">
                <a:sym typeface="Wingdings" pitchFamily="2" charset="2"/>
              </a:rPr>
              <a:t>. </a:t>
            </a:r>
            <a:r>
              <a:rPr lang="en-US" sz="1400" b="1" dirty="0" err="1" smtClean="0">
                <a:sym typeface="Wingdings" pitchFamily="2" charset="2"/>
              </a:rPr>
              <a:t>vollständig</a:t>
            </a:r>
            <a:r>
              <a:rPr lang="en-US" sz="1400" b="1" dirty="0" smtClean="0">
                <a:sym typeface="Wingdings" pitchFamily="2" charset="2"/>
              </a:rPr>
              <a:t> </a:t>
            </a:r>
            <a:r>
              <a:rPr lang="en-US" sz="1400" b="1" dirty="0" err="1" smtClean="0">
                <a:sym typeface="Wingdings" pitchFamily="2" charset="2"/>
              </a:rPr>
              <a:t>emulieren</a:t>
            </a:r>
            <a:endParaRPr lang="de-DE" sz="1400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  <a:p>
            <a:pPr>
              <a:lnSpc>
                <a:spcPct val="130000"/>
              </a:lnSpc>
            </a:pPr>
            <a:endParaRPr lang="de-DE" b="1" dirty="0" smtClean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11660" y="3812375"/>
            <a:ext cx="6120680" cy="2855986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360000" tIns="180000" rIns="360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sz="2200" b="1" dirty="0" smtClean="0">
                <a:blipFill>
                  <a:blip r:embed="rId3"/>
                  <a:tile tx="0" ty="0" sx="100000" sy="100000" flip="none" algn="tl"/>
                </a:blipFill>
              </a:rPr>
              <a:t>3.2 Herangehensweisen und Klassifizierungen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err="1" smtClean="0">
                <a:blipFill>
                  <a:blip r:embed="rId3"/>
                  <a:tile tx="0" ty="0" sx="100000" sy="100000" flip="none" algn="tl"/>
                </a:blipFill>
              </a:rPr>
              <a:t>Emergente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 vs. Kognitivistische Ansätze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Unterschiedliche Vernetzung der Teilkomponenten</a:t>
            </a:r>
          </a:p>
          <a:p>
            <a:pPr marL="74295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Integrierend</a:t>
            </a:r>
          </a:p>
          <a:p>
            <a:pPr marL="74295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Geschichtet</a:t>
            </a:r>
          </a:p>
          <a:p>
            <a:pPr marL="74295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Modular</a:t>
            </a:r>
          </a:p>
          <a:p>
            <a:pPr marL="742950" lvl="1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Konnektionistisch</a:t>
            </a:r>
          </a:p>
        </p:txBody>
      </p:sp>
    </p:spTree>
    <p:extLst>
      <p:ext uri="{BB962C8B-B14F-4D97-AF65-F5344CB8AC3E}">
        <p14:creationId xmlns:p14="http://schemas.microsoft.com/office/powerpoint/2010/main" val="1154394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524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048672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4. Strukturelle Analyse: Informationsarten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7832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>
              <a:lnSpc>
                <a:spcPct val="130000"/>
              </a:lnSpc>
            </a:pPr>
            <a:endParaRPr lang="de-DE" sz="20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86078" y="3933056"/>
            <a:ext cx="3413914" cy="237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de-DE" sz="1600" u="sng" dirty="0"/>
              <a:t>In  kognitiven </a:t>
            </a:r>
            <a:r>
              <a:rPr lang="de-DE" sz="1600" u="sng" dirty="0" smtClean="0"/>
              <a:t>Architekturen: </a:t>
            </a:r>
            <a:endParaRPr lang="de-DE" sz="1600" u="sng" dirty="0"/>
          </a:p>
          <a:p>
            <a:pPr marL="285750" indent="-285750">
              <a:lnSpc>
                <a:spcPct val="130000"/>
              </a:lnSpc>
              <a:buFont typeface="Symbol" pitchFamily="18" charset="2"/>
              <a:buChar char="-"/>
            </a:pPr>
            <a:r>
              <a:rPr lang="de-DE" sz="1600" dirty="0" smtClean="0"/>
              <a:t>durch </a:t>
            </a:r>
            <a:r>
              <a:rPr lang="de-DE" sz="1600" dirty="0"/>
              <a:t>symbolische Ausdrücke beschrieben</a:t>
            </a:r>
          </a:p>
          <a:p>
            <a:pPr marL="285750" indent="-285750">
              <a:lnSpc>
                <a:spcPct val="130000"/>
              </a:lnSpc>
              <a:buFont typeface="Symbol" pitchFamily="18" charset="2"/>
              <a:buChar char="-"/>
            </a:pPr>
            <a:r>
              <a:rPr lang="de-DE" sz="1600" dirty="0" smtClean="0"/>
              <a:t>Objekte </a:t>
            </a:r>
            <a:r>
              <a:rPr lang="de-DE" sz="1600" dirty="0"/>
              <a:t>und Fakten </a:t>
            </a:r>
            <a:r>
              <a:rPr lang="de-DE" sz="1600" dirty="0" smtClean="0"/>
              <a:t>durch </a:t>
            </a:r>
            <a:r>
              <a:rPr lang="de-DE" sz="1600" dirty="0"/>
              <a:t>Eigenschaftslisten repräsentiert</a:t>
            </a:r>
          </a:p>
          <a:p>
            <a:pPr marL="285750" indent="-285750">
              <a:lnSpc>
                <a:spcPct val="130000"/>
              </a:lnSpc>
              <a:buFont typeface="Symbol" pitchFamily="18" charset="2"/>
              <a:buChar char="-"/>
            </a:pPr>
            <a:r>
              <a:rPr lang="de-DE" sz="1600" dirty="0"/>
              <a:t>u</a:t>
            </a:r>
            <a:r>
              <a:rPr lang="de-DE" sz="1600" dirty="0" smtClean="0"/>
              <a:t>nabhängig von Architektur</a:t>
            </a:r>
            <a:endParaRPr lang="de-DE" sz="1600" dirty="0"/>
          </a:p>
        </p:txBody>
      </p:sp>
      <p:sp>
        <p:nvSpPr>
          <p:cNvPr id="15" name="Rechteck 14"/>
          <p:cNvSpPr/>
          <p:nvPr/>
        </p:nvSpPr>
        <p:spPr>
          <a:xfrm>
            <a:off x="4860032" y="3933056"/>
            <a:ext cx="325398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de-DE" sz="1600" u="sng" dirty="0"/>
              <a:t>In  kognitiven </a:t>
            </a:r>
            <a:r>
              <a:rPr lang="de-DE" sz="1600" u="sng" dirty="0" smtClean="0"/>
              <a:t>Architekturen:</a:t>
            </a:r>
            <a:endParaRPr lang="de-DE" sz="1600" u="sng" dirty="0"/>
          </a:p>
          <a:p>
            <a:pPr marL="285750" indent="-285750">
              <a:lnSpc>
                <a:spcPct val="130000"/>
              </a:lnSpc>
              <a:buFont typeface="Symbol" pitchFamily="18" charset="2"/>
              <a:buChar char="-"/>
            </a:pPr>
            <a:r>
              <a:rPr lang="de-DE" sz="1600" dirty="0" smtClean="0"/>
              <a:t>Definieren von </a:t>
            </a:r>
            <a:r>
              <a:rPr lang="de-DE" sz="1600" dirty="0"/>
              <a:t>Ableitungsregeln </a:t>
            </a:r>
            <a:r>
              <a:rPr lang="de-DE" sz="1600" dirty="0" smtClean="0"/>
              <a:t> </a:t>
            </a:r>
            <a:r>
              <a:rPr lang="de-DE" sz="1600" dirty="0"/>
              <a:t>mit deren Hilfe aus bereits bestehenden </a:t>
            </a:r>
            <a:r>
              <a:rPr lang="de-DE" sz="1600" dirty="0" smtClean="0"/>
              <a:t>neue </a:t>
            </a:r>
            <a:r>
              <a:rPr lang="de-DE" sz="1600" dirty="0"/>
              <a:t>Fakten gewonnen </a:t>
            </a:r>
            <a:r>
              <a:rPr lang="de-DE" sz="1600" dirty="0" smtClean="0"/>
              <a:t>werden</a:t>
            </a:r>
            <a:endParaRPr lang="de-DE" sz="1600" dirty="0"/>
          </a:p>
          <a:p>
            <a:pPr marL="285750" indent="-285750">
              <a:lnSpc>
                <a:spcPct val="130000"/>
              </a:lnSpc>
              <a:buFont typeface="Symbol" pitchFamily="18" charset="2"/>
              <a:buChar char="-"/>
            </a:pPr>
            <a:r>
              <a:rPr lang="de-DE" sz="1600" dirty="0"/>
              <a:t>a</a:t>
            </a:r>
            <a:r>
              <a:rPr lang="de-DE" sz="1600" dirty="0" smtClean="0"/>
              <a:t>bhängig von Architektur</a:t>
            </a:r>
            <a:endParaRPr lang="de-DE" sz="1600" dirty="0"/>
          </a:p>
        </p:txBody>
      </p:sp>
      <p:pic>
        <p:nvPicPr>
          <p:cNvPr id="16" name="Picture 2" descr="D:\Pictures\LZ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8190" r="6369" b="20938"/>
          <a:stretch/>
        </p:blipFill>
        <p:spPr bwMode="auto">
          <a:xfrm>
            <a:off x="1086078" y="1412777"/>
            <a:ext cx="6870218" cy="234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159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7780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5760640" cy="504056"/>
          </a:xfrm>
          <a:prstGeom prst="roundRect">
            <a:avLst/>
          </a:prstGeom>
          <a:solidFill>
            <a:schemeClr val="bg1">
              <a:alpha val="50000"/>
            </a:schemeClr>
          </a:solidFill>
          <a:effectLst>
            <a:glow rad="635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de-DE" sz="2500" b="1" dirty="0" smtClean="0">
                <a:blipFill>
                  <a:blip r:embed="rId3"/>
                  <a:tile tx="0" ty="0" sx="100000" sy="100000" flip="none" algn="tl"/>
                </a:blipFill>
              </a:rPr>
              <a:t>Speichermodule</a:t>
            </a:r>
            <a:endParaRPr lang="de-DE" sz="25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7832" y="1052737"/>
            <a:ext cx="7755584" cy="5406189"/>
          </a:xfrm>
          <a:prstGeom prst="roundRect">
            <a:avLst>
              <a:gd name="adj" fmla="val 6571"/>
            </a:avLst>
          </a:prstGeom>
          <a:solidFill>
            <a:schemeClr val="bg1">
              <a:alpha val="70000"/>
            </a:schemeClr>
          </a:solidFill>
          <a:effectLst>
            <a:glow rad="38100">
              <a:schemeClr val="bg1">
                <a:alpha val="50000"/>
              </a:schemeClr>
            </a:glow>
            <a:softEdge rad="12700"/>
          </a:effectLst>
        </p:spPr>
        <p:txBody>
          <a:bodyPr wrap="square" lIns="720000" tIns="180000" rIns="720000" bIns="1800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de-DE" sz="2000" b="1" dirty="0" smtClean="0">
                <a:blipFill>
                  <a:blip r:embed="rId3"/>
                  <a:tile tx="0" ty="0" sx="100000" sy="100000" flip="none" algn="tl"/>
                </a:blipFill>
              </a:rPr>
              <a:t>Ansätze aus der Psychologie</a:t>
            </a:r>
          </a:p>
          <a:p>
            <a:pPr>
              <a:lnSpc>
                <a:spcPct val="130000"/>
              </a:lnSpc>
            </a:pPr>
            <a:r>
              <a:rPr lang="de-DE" sz="2000" dirty="0" smtClean="0"/>
              <a:t>1.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Multi- 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Speicher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Modell von Atkinson 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und </a:t>
            </a:r>
            <a:r>
              <a:rPr lang="de-DE" b="1" dirty="0" err="1" smtClean="0">
                <a:blipFill>
                  <a:blip r:embed="rId3"/>
                  <a:tile tx="0" ty="0" sx="100000" sy="100000" flip="none" algn="tl"/>
                </a:blipFill>
              </a:rPr>
              <a:t>Shiffrin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de-DE" b="1" dirty="0">
                <a:blipFill>
                  <a:blip r:embed="rId3"/>
                  <a:tile tx="0" ty="0" sx="100000" sy="100000" flip="none" algn="tl"/>
                </a:blipFill>
              </a:rPr>
              <a:t>(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1968)</a:t>
            </a:r>
          </a:p>
          <a:p>
            <a:pPr>
              <a:lnSpc>
                <a:spcPct val="130000"/>
              </a:lnSpc>
            </a:pPr>
            <a:r>
              <a:rPr lang="de-DE" sz="2000" dirty="0" smtClean="0"/>
              <a:t>2. 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Arbeitsgedächtnis von </a:t>
            </a:r>
            <a:r>
              <a:rPr lang="de-DE" b="1" dirty="0" err="1" smtClean="0">
                <a:blipFill>
                  <a:blip r:embed="rId3"/>
                  <a:tile tx="0" ty="0" sx="100000" sy="100000" flip="none" algn="tl"/>
                </a:blipFill>
              </a:rPr>
              <a:t>Baddley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 (1974) </a:t>
            </a:r>
          </a:p>
          <a:p>
            <a:pPr>
              <a:lnSpc>
                <a:spcPct val="130000"/>
              </a:lnSpc>
            </a:pPr>
            <a:r>
              <a:rPr lang="de-DE" sz="2000" dirty="0" smtClean="0"/>
              <a:t>3. </a:t>
            </a:r>
            <a:r>
              <a:rPr lang="de-DE" b="1" dirty="0" err="1" smtClean="0">
                <a:blipFill>
                  <a:blip r:embed="rId3"/>
                  <a:tile tx="0" ty="0" sx="100000" sy="100000" flip="none" algn="tl"/>
                </a:blipFill>
              </a:rPr>
              <a:t>Cowan-Oberauer</a:t>
            </a: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 Modell (1995) </a:t>
            </a:r>
          </a:p>
          <a:p>
            <a:pPr>
              <a:lnSpc>
                <a:spcPct val="130000"/>
              </a:lnSpc>
            </a:pPr>
            <a:r>
              <a:rPr lang="de-DE" dirty="0"/>
              <a:t> </a:t>
            </a:r>
            <a:r>
              <a:rPr lang="de-DE" dirty="0" smtClean="0"/>
              <a:t>    nur </a:t>
            </a:r>
            <a:r>
              <a:rPr lang="de-DE" dirty="0"/>
              <a:t>ein LZG welches ein riesiges </a:t>
            </a: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dirty="0"/>
              <a:t> </a:t>
            </a:r>
            <a:r>
              <a:rPr lang="de-DE" dirty="0" smtClean="0"/>
              <a:t>    Netzwerk </a:t>
            </a:r>
            <a:r>
              <a:rPr lang="de-DE" dirty="0"/>
              <a:t>an </a:t>
            </a:r>
            <a:r>
              <a:rPr lang="de-DE" dirty="0" smtClean="0"/>
              <a:t>verbunden Informationen </a:t>
            </a:r>
          </a:p>
          <a:p>
            <a:pPr>
              <a:lnSpc>
                <a:spcPct val="130000"/>
              </a:lnSpc>
            </a:pPr>
            <a:r>
              <a:rPr lang="de-DE" dirty="0"/>
              <a:t> </a:t>
            </a:r>
            <a:r>
              <a:rPr lang="de-DE" dirty="0" smtClean="0"/>
              <a:t>    ist, deren aktivierten Teile AG darstellen</a:t>
            </a:r>
          </a:p>
          <a:p>
            <a:pPr>
              <a:lnSpc>
                <a:spcPct val="130000"/>
              </a:lnSpc>
            </a:pPr>
            <a:endParaRPr lang="de-DE" dirty="0" smtClean="0"/>
          </a:p>
          <a:p>
            <a:pPr>
              <a:lnSpc>
                <a:spcPct val="130000"/>
              </a:lnSpc>
            </a:pPr>
            <a:r>
              <a:rPr lang="de-DE" b="1" dirty="0" smtClean="0">
                <a:blipFill>
                  <a:blip r:embed="rId3"/>
                  <a:tile tx="0" ty="0" sx="100000" sy="100000" flip="none" algn="tl"/>
                </a:blipFill>
              </a:rPr>
              <a:t>In kognitiven Architekturen</a:t>
            </a:r>
          </a:p>
          <a:p>
            <a:pPr>
              <a:lnSpc>
                <a:spcPct val="130000"/>
              </a:lnSpc>
            </a:pPr>
            <a:r>
              <a:rPr lang="de-DE" dirty="0" smtClean="0"/>
              <a:t>Unterscheidung von kurzfristigen (schnelle Verfügbarkeit)und langfristigen Speichermodulen (große Datenmenge)</a:t>
            </a:r>
            <a:endParaRPr lang="de-DE" dirty="0"/>
          </a:p>
        </p:txBody>
      </p:sp>
      <p:pic>
        <p:nvPicPr>
          <p:cNvPr id="6" name="Grafik 5" descr="http://ars.sciencedirect.com/content/image/1-s2.0-S0166432810004158-gr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23224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23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solidFill>
          <a:schemeClr val="bg1">
            <a:alpha val="70000"/>
          </a:schemeClr>
        </a:solidFill>
        <a:effectLst>
          <a:glow rad="38100">
            <a:schemeClr val="bg1">
              <a:alpha val="50000"/>
            </a:schemeClr>
          </a:glow>
          <a:softEdge rad="12700"/>
        </a:effectLst>
      </a:spPr>
      <a:bodyPr wrap="square" lIns="720000" tIns="180000" rIns="720000" bIns="180000" rtlCol="0">
        <a:noAutofit/>
      </a:bodyPr>
      <a:lstStyle>
        <a:defPPr marL="457200" indent="-457200">
          <a:lnSpc>
            <a:spcPct val="130000"/>
          </a:lnSpc>
          <a:buFont typeface="+mj-lt"/>
          <a:buAutoNum type="arabicPeriod"/>
          <a:defRPr sz="2200" b="1" dirty="0" smtClean="0">
            <a:blipFill>
              <a:blip xmlns:r="http://schemas.openxmlformats.org/officeDocument/2006/relationships" r:embed="rId1"/>
              <a:tile tx="0" ty="0" sx="100000" sy="100000" flip="none" algn="tl"/>
            </a:blip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Bildschirmpräsentation (4:3)</PresentationFormat>
  <Paragraphs>245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PowerPoint-Präsentation</vt:lpstr>
      <vt:lpstr>Überblick kognitiver Architekturen</vt:lpstr>
      <vt:lpstr>Überblick kognitiver Architekturen</vt:lpstr>
      <vt:lpstr>1. Einführung und Motivation</vt:lpstr>
      <vt:lpstr>2. Kognition und Intelligenz</vt:lpstr>
      <vt:lpstr>PowerPoint-Präsentation</vt:lpstr>
      <vt:lpstr>3. Kognitive Architekturen</vt:lpstr>
      <vt:lpstr>4. Strukturelle Analyse: Informationsarten</vt:lpstr>
      <vt:lpstr>Speichermodule</vt:lpstr>
      <vt:lpstr>Informationsverarbeitungsprozess</vt:lpstr>
      <vt:lpstr>Informationsverarbeitungsprozess</vt:lpstr>
      <vt:lpstr>PowerPoint-Präsentation</vt:lpstr>
      <vt:lpstr>4. Beispielarchitekturen: SOAR</vt:lpstr>
      <vt:lpstr>SOAR- Produktionsregeln/ Operatoren</vt:lpstr>
      <vt:lpstr>SOAR- Zustände</vt:lpstr>
      <vt:lpstr>SOAR- Entscheidungszyklus</vt:lpstr>
      <vt:lpstr>SOAR- Sackgassen und Lernmechanismen</vt:lpstr>
      <vt:lpstr>4.1 ICARUS</vt:lpstr>
      <vt:lpstr>5. Bilanz und Ausblick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MysteryXXX</dc:creator>
  <cp:lastModifiedBy>MysteryXXX</cp:lastModifiedBy>
  <cp:revision>294</cp:revision>
  <dcterms:created xsi:type="dcterms:W3CDTF">2012-05-02T12:11:05Z</dcterms:created>
  <dcterms:modified xsi:type="dcterms:W3CDTF">2012-06-28T12:04:12Z</dcterms:modified>
</cp:coreProperties>
</file>